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2" r:id="rId1"/>
  </p:sldMasterIdLst>
  <p:notesMasterIdLst>
    <p:notesMasterId r:id="rId69"/>
  </p:notesMasterIdLst>
  <p:handoutMasterIdLst>
    <p:handoutMasterId r:id="rId70"/>
  </p:handoutMasterIdLst>
  <p:sldIdLst>
    <p:sldId id="256" r:id="rId2"/>
    <p:sldId id="260" r:id="rId3"/>
    <p:sldId id="306" r:id="rId4"/>
    <p:sldId id="307" r:id="rId5"/>
    <p:sldId id="261" r:id="rId6"/>
    <p:sldId id="285" r:id="rId7"/>
    <p:sldId id="264" r:id="rId8"/>
    <p:sldId id="287" r:id="rId9"/>
    <p:sldId id="298" r:id="rId10"/>
    <p:sldId id="299" r:id="rId11"/>
    <p:sldId id="300" r:id="rId12"/>
    <p:sldId id="291" r:id="rId13"/>
    <p:sldId id="302" r:id="rId14"/>
    <p:sldId id="303" r:id="rId15"/>
    <p:sldId id="270" r:id="rId16"/>
    <p:sldId id="292" r:id="rId17"/>
    <p:sldId id="293" r:id="rId18"/>
    <p:sldId id="276" r:id="rId19"/>
    <p:sldId id="301" r:id="rId20"/>
    <p:sldId id="304" r:id="rId21"/>
    <p:sldId id="364" r:id="rId22"/>
    <p:sldId id="296" r:id="rId23"/>
    <p:sldId id="308" r:id="rId24"/>
    <p:sldId id="309" r:id="rId25"/>
    <p:sldId id="265" r:id="rId26"/>
    <p:sldId id="288" r:id="rId27"/>
    <p:sldId id="286" r:id="rId28"/>
    <p:sldId id="289" r:id="rId29"/>
    <p:sldId id="319" r:id="rId30"/>
    <p:sldId id="327" r:id="rId31"/>
    <p:sldId id="375" r:id="rId32"/>
    <p:sldId id="376" r:id="rId33"/>
    <p:sldId id="377" r:id="rId34"/>
    <p:sldId id="325" r:id="rId35"/>
    <p:sldId id="320" r:id="rId36"/>
    <p:sldId id="334" r:id="rId37"/>
    <p:sldId id="333" r:id="rId38"/>
    <p:sldId id="339" r:id="rId39"/>
    <p:sldId id="342" r:id="rId40"/>
    <p:sldId id="321" r:id="rId41"/>
    <p:sldId id="335" r:id="rId42"/>
    <p:sldId id="336" r:id="rId43"/>
    <p:sldId id="322" r:id="rId44"/>
    <p:sldId id="337" r:id="rId45"/>
    <p:sldId id="343" r:id="rId46"/>
    <p:sldId id="345" r:id="rId47"/>
    <p:sldId id="365" r:id="rId48"/>
    <p:sldId id="347" r:id="rId49"/>
    <p:sldId id="349" r:id="rId50"/>
    <p:sldId id="366" r:id="rId51"/>
    <p:sldId id="367" r:id="rId52"/>
    <p:sldId id="368" r:id="rId53"/>
    <p:sldId id="351" r:id="rId54"/>
    <p:sldId id="352" r:id="rId55"/>
    <p:sldId id="331" r:id="rId56"/>
    <p:sldId id="354" r:id="rId57"/>
    <p:sldId id="313" r:id="rId58"/>
    <p:sldId id="369" r:id="rId59"/>
    <p:sldId id="356" r:id="rId60"/>
    <p:sldId id="357" r:id="rId61"/>
    <p:sldId id="370" r:id="rId62"/>
    <p:sldId id="371" r:id="rId63"/>
    <p:sldId id="330" r:id="rId64"/>
    <p:sldId id="360" r:id="rId65"/>
    <p:sldId id="324" r:id="rId66"/>
    <p:sldId id="363" r:id="rId67"/>
    <p:sldId id="282" r:id="rId6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6EAA"/>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85" autoAdjust="0"/>
    <p:restoredTop sz="89160"/>
  </p:normalViewPr>
  <p:slideViewPr>
    <p:cSldViewPr snapToGrid="0">
      <p:cViewPr varScale="1">
        <p:scale>
          <a:sx n="80" d="100"/>
          <a:sy n="80" d="100"/>
        </p:scale>
        <p:origin x="-1867" y="-72"/>
      </p:cViewPr>
      <p:guideLst>
        <p:guide orient="horz" pos="2160"/>
        <p:guide pos="2880"/>
      </p:guideLst>
    </p:cSldViewPr>
  </p:slideViewPr>
  <p:notesTextViewPr>
    <p:cViewPr>
      <p:scale>
        <a:sx n="1" d="1"/>
        <a:sy n="1" d="1"/>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y Zhu" userId="301dcbd8-cdcf-473a-9733-83b736cf3d42" providerId="ADAL" clId="{7EA8ACE5-2DAC-5341-9F1F-2CF2636DD26C}"/>
    <pc:docChg chg="undo custSel addSld delSld modSld sldOrd modMainMaster">
      <pc:chgData name="Kenny Zhu" userId="301dcbd8-cdcf-473a-9733-83b736cf3d42" providerId="ADAL" clId="{7EA8ACE5-2DAC-5341-9F1F-2CF2636DD26C}" dt="2020-06-23T05:21:38.217" v="380" actId="2696"/>
      <pc:docMkLst>
        <pc:docMk/>
      </pc:docMkLst>
      <pc:sldChg chg="modSp modTransition">
        <pc:chgData name="Kenny Zhu" userId="301dcbd8-cdcf-473a-9733-83b736cf3d42" providerId="ADAL" clId="{7EA8ACE5-2DAC-5341-9F1F-2CF2636DD26C}" dt="2020-06-12T05:14:39.789" v="308" actId="20577"/>
        <pc:sldMkLst>
          <pc:docMk/>
          <pc:sldMk cId="1691820105" sldId="256"/>
        </pc:sldMkLst>
        <pc:spChg chg="mod">
          <ac:chgData name="Kenny Zhu" userId="301dcbd8-cdcf-473a-9733-83b736cf3d42" providerId="ADAL" clId="{7EA8ACE5-2DAC-5341-9F1F-2CF2636DD26C}" dt="2020-06-12T05:14:39.789" v="308" actId="20577"/>
          <ac:spMkLst>
            <pc:docMk/>
            <pc:sldMk cId="1691820105" sldId="256"/>
            <ac:spMk id="4" creationId="{00000000-0000-0000-0000-000000000000}"/>
          </ac:spMkLst>
        </pc:spChg>
      </pc:sldChg>
      <pc:sldChg chg="modTransition">
        <pc:chgData name="Kenny Zhu" userId="301dcbd8-cdcf-473a-9733-83b736cf3d42" providerId="ADAL" clId="{7EA8ACE5-2DAC-5341-9F1F-2CF2636DD26C}" dt="2020-06-11T14:11:59.788" v="17"/>
        <pc:sldMkLst>
          <pc:docMk/>
          <pc:sldMk cId="3155251148" sldId="260"/>
        </pc:sldMkLst>
      </pc:sldChg>
      <pc:sldChg chg="modTransition">
        <pc:chgData name="Kenny Zhu" userId="301dcbd8-cdcf-473a-9733-83b736cf3d42" providerId="ADAL" clId="{7EA8ACE5-2DAC-5341-9F1F-2CF2636DD26C}" dt="2020-06-11T14:11:59.788" v="17"/>
        <pc:sldMkLst>
          <pc:docMk/>
          <pc:sldMk cId="1846209069" sldId="261"/>
        </pc:sldMkLst>
      </pc:sldChg>
      <pc:sldChg chg="modTransition">
        <pc:chgData name="Kenny Zhu" userId="301dcbd8-cdcf-473a-9733-83b736cf3d42" providerId="ADAL" clId="{7EA8ACE5-2DAC-5341-9F1F-2CF2636DD26C}" dt="2020-06-11T14:11:59.788" v="17"/>
        <pc:sldMkLst>
          <pc:docMk/>
          <pc:sldMk cId="3595279237" sldId="264"/>
        </pc:sldMkLst>
      </pc:sldChg>
      <pc:sldChg chg="modSp modTransition">
        <pc:chgData name="Kenny Zhu" userId="301dcbd8-cdcf-473a-9733-83b736cf3d42" providerId="ADAL" clId="{7EA8ACE5-2DAC-5341-9F1F-2CF2636DD26C}" dt="2020-06-11T14:44:39.540" v="36" actId="27636"/>
        <pc:sldMkLst>
          <pc:docMk/>
          <pc:sldMk cId="4241866137" sldId="265"/>
        </pc:sldMkLst>
        <pc:spChg chg="mod">
          <ac:chgData name="Kenny Zhu" userId="301dcbd8-cdcf-473a-9733-83b736cf3d42" providerId="ADAL" clId="{7EA8ACE5-2DAC-5341-9F1F-2CF2636DD26C}" dt="2020-06-11T14:44:39.540" v="36" actId="27636"/>
          <ac:spMkLst>
            <pc:docMk/>
            <pc:sldMk cId="4241866137" sldId="265"/>
            <ac:spMk id="5" creationId="{00000000-0000-0000-0000-000000000000}"/>
          </ac:spMkLst>
        </pc:spChg>
      </pc:sldChg>
      <pc:sldChg chg="modTransition">
        <pc:chgData name="Kenny Zhu" userId="301dcbd8-cdcf-473a-9733-83b736cf3d42" providerId="ADAL" clId="{7EA8ACE5-2DAC-5341-9F1F-2CF2636DD26C}" dt="2020-06-11T14:11:59.788" v="17"/>
        <pc:sldMkLst>
          <pc:docMk/>
          <pc:sldMk cId="2473960281" sldId="270"/>
        </pc:sldMkLst>
      </pc:sldChg>
      <pc:sldChg chg="modSp del modTransition">
        <pc:chgData name="Kenny Zhu" userId="301dcbd8-cdcf-473a-9733-83b736cf3d42" providerId="ADAL" clId="{7EA8ACE5-2DAC-5341-9F1F-2CF2636DD26C}" dt="2020-06-23T04:49:59.281" v="366" actId="2696"/>
        <pc:sldMkLst>
          <pc:docMk/>
          <pc:sldMk cId="3356780104" sldId="271"/>
        </pc:sldMkLst>
        <pc:spChg chg="mod">
          <ac:chgData name="Kenny Zhu" userId="301dcbd8-cdcf-473a-9733-83b736cf3d42" providerId="ADAL" clId="{7EA8ACE5-2DAC-5341-9F1F-2CF2636DD26C}" dt="2020-06-12T05:16:24.173" v="312" actId="20577"/>
          <ac:spMkLst>
            <pc:docMk/>
            <pc:sldMk cId="3356780104" sldId="271"/>
            <ac:spMk id="5" creationId="{00000000-0000-0000-0000-000000000000}"/>
          </ac:spMkLst>
        </pc:spChg>
      </pc:sldChg>
      <pc:sldChg chg="modTransition">
        <pc:chgData name="Kenny Zhu" userId="301dcbd8-cdcf-473a-9733-83b736cf3d42" providerId="ADAL" clId="{7EA8ACE5-2DAC-5341-9F1F-2CF2636DD26C}" dt="2020-06-11T14:11:59.788" v="17"/>
        <pc:sldMkLst>
          <pc:docMk/>
          <pc:sldMk cId="296670076" sldId="276"/>
        </pc:sldMkLst>
      </pc:sldChg>
      <pc:sldChg chg="modSp modTransition">
        <pc:chgData name="Kenny Zhu" userId="301dcbd8-cdcf-473a-9733-83b736cf3d42" providerId="ADAL" clId="{7EA8ACE5-2DAC-5341-9F1F-2CF2636DD26C}" dt="2020-06-12T03:39:06.765" v="137" actId="2711"/>
        <pc:sldMkLst>
          <pc:docMk/>
          <pc:sldMk cId="1362973645" sldId="282"/>
        </pc:sldMkLst>
        <pc:spChg chg="mod">
          <ac:chgData name="Kenny Zhu" userId="301dcbd8-cdcf-473a-9733-83b736cf3d42" providerId="ADAL" clId="{7EA8ACE5-2DAC-5341-9F1F-2CF2636DD26C}" dt="2020-06-12T03:39:06.765" v="137" actId="2711"/>
          <ac:spMkLst>
            <pc:docMk/>
            <pc:sldMk cId="1362973645" sldId="282"/>
            <ac:spMk id="3" creationId="{00000000-0000-0000-0000-000000000000}"/>
          </ac:spMkLst>
        </pc:spChg>
      </pc:sldChg>
      <pc:sldChg chg="addSp modSp modTransition modAnim">
        <pc:chgData name="Kenny Zhu" userId="301dcbd8-cdcf-473a-9733-83b736cf3d42" providerId="ADAL" clId="{7EA8ACE5-2DAC-5341-9F1F-2CF2636DD26C}" dt="2020-06-23T02:26:09.669" v="365"/>
        <pc:sldMkLst>
          <pc:docMk/>
          <pc:sldMk cId="3899560443" sldId="285"/>
        </pc:sldMkLst>
        <pc:spChg chg="mod">
          <ac:chgData name="Kenny Zhu" userId="301dcbd8-cdcf-473a-9733-83b736cf3d42" providerId="ADAL" clId="{7EA8ACE5-2DAC-5341-9F1F-2CF2636DD26C}" dt="2020-06-23T02:23:53.900" v="351" actId="14100"/>
          <ac:spMkLst>
            <pc:docMk/>
            <pc:sldMk cId="3899560443" sldId="285"/>
            <ac:spMk id="5" creationId="{6CC64CBF-4C14-6E48-AF07-6A07757F7689}"/>
          </ac:spMkLst>
        </pc:spChg>
        <pc:spChg chg="add mod">
          <ac:chgData name="Kenny Zhu" userId="301dcbd8-cdcf-473a-9733-83b736cf3d42" providerId="ADAL" clId="{7EA8ACE5-2DAC-5341-9F1F-2CF2636DD26C}" dt="2020-06-23T02:25:59.706" v="364" actId="1582"/>
          <ac:spMkLst>
            <pc:docMk/>
            <pc:sldMk cId="3899560443" sldId="285"/>
            <ac:spMk id="7" creationId="{79B64C31-2AF1-E842-AB09-27FE2E8944A7}"/>
          </ac:spMkLst>
        </pc:spChg>
        <pc:spChg chg="mod">
          <ac:chgData name="Kenny Zhu" userId="301dcbd8-cdcf-473a-9733-83b736cf3d42" providerId="ADAL" clId="{7EA8ACE5-2DAC-5341-9F1F-2CF2636DD26C}" dt="2020-06-23T02:24:13.364" v="353" actId="164"/>
          <ac:spMkLst>
            <pc:docMk/>
            <pc:sldMk cId="3899560443" sldId="285"/>
            <ac:spMk id="8" creationId="{C97FC502-9930-2F4C-85AB-8FCFE18DBBA7}"/>
          </ac:spMkLst>
        </pc:spChg>
        <pc:spChg chg="mod">
          <ac:chgData name="Kenny Zhu" userId="301dcbd8-cdcf-473a-9733-83b736cf3d42" providerId="ADAL" clId="{7EA8ACE5-2DAC-5341-9F1F-2CF2636DD26C}" dt="2020-06-23T02:24:13.364" v="353" actId="164"/>
          <ac:spMkLst>
            <pc:docMk/>
            <pc:sldMk cId="3899560443" sldId="285"/>
            <ac:spMk id="9" creationId="{F1B6B80C-B00D-B84F-95D1-A9ABA180AE59}"/>
          </ac:spMkLst>
        </pc:spChg>
        <pc:spChg chg="mod">
          <ac:chgData name="Kenny Zhu" userId="301dcbd8-cdcf-473a-9733-83b736cf3d42" providerId="ADAL" clId="{7EA8ACE5-2DAC-5341-9F1F-2CF2636DD26C}" dt="2020-06-23T02:25:13.753" v="355" actId="14100"/>
          <ac:spMkLst>
            <pc:docMk/>
            <pc:sldMk cId="3899560443" sldId="285"/>
            <ac:spMk id="11" creationId="{C1374F39-12C1-7542-BBFB-05B69EAA0F07}"/>
          </ac:spMkLst>
        </pc:spChg>
        <pc:grpChg chg="add mod">
          <ac:chgData name="Kenny Zhu" userId="301dcbd8-cdcf-473a-9733-83b736cf3d42" providerId="ADAL" clId="{7EA8ACE5-2DAC-5341-9F1F-2CF2636DD26C}" dt="2020-06-23T02:25:18.415" v="356" actId="1076"/>
          <ac:grpSpMkLst>
            <pc:docMk/>
            <pc:sldMk cId="3899560443" sldId="285"/>
            <ac:grpSpMk id="2" creationId="{363C7174-2663-344F-A43E-2AFE26DEE783}"/>
          </ac:grpSpMkLst>
        </pc:grpChg>
      </pc:sldChg>
      <pc:sldChg chg="modTransition">
        <pc:chgData name="Kenny Zhu" userId="301dcbd8-cdcf-473a-9733-83b736cf3d42" providerId="ADAL" clId="{7EA8ACE5-2DAC-5341-9F1F-2CF2636DD26C}" dt="2020-06-11T14:11:59.788" v="17"/>
        <pc:sldMkLst>
          <pc:docMk/>
          <pc:sldMk cId="2093557276" sldId="286"/>
        </pc:sldMkLst>
      </pc:sldChg>
      <pc:sldChg chg="modSp modTransition">
        <pc:chgData name="Kenny Zhu" userId="301dcbd8-cdcf-473a-9733-83b736cf3d42" providerId="ADAL" clId="{7EA8ACE5-2DAC-5341-9F1F-2CF2636DD26C}" dt="2020-06-12T04:54:05.137" v="232" actId="20577"/>
        <pc:sldMkLst>
          <pc:docMk/>
          <pc:sldMk cId="3451635668" sldId="287"/>
        </pc:sldMkLst>
        <pc:spChg chg="mod">
          <ac:chgData name="Kenny Zhu" userId="301dcbd8-cdcf-473a-9733-83b736cf3d42" providerId="ADAL" clId="{7EA8ACE5-2DAC-5341-9F1F-2CF2636DD26C}" dt="2020-06-12T04:54:05.137" v="232" actId="20577"/>
          <ac:spMkLst>
            <pc:docMk/>
            <pc:sldMk cId="3451635668" sldId="287"/>
            <ac:spMk id="3" creationId="{00000000-0000-0000-0000-000000000000}"/>
          </ac:spMkLst>
        </pc:spChg>
      </pc:sldChg>
      <pc:sldChg chg="modSp modTransition">
        <pc:chgData name="Kenny Zhu" userId="301dcbd8-cdcf-473a-9733-83b736cf3d42" providerId="ADAL" clId="{7EA8ACE5-2DAC-5341-9F1F-2CF2636DD26C}" dt="2020-06-12T05:13:10.315" v="260" actId="20577"/>
        <pc:sldMkLst>
          <pc:docMk/>
          <pc:sldMk cId="1811098507" sldId="288"/>
        </pc:sldMkLst>
        <pc:spChg chg="mod">
          <ac:chgData name="Kenny Zhu" userId="301dcbd8-cdcf-473a-9733-83b736cf3d42" providerId="ADAL" clId="{7EA8ACE5-2DAC-5341-9F1F-2CF2636DD26C}" dt="2020-06-12T05:13:10.315" v="260" actId="20577"/>
          <ac:spMkLst>
            <pc:docMk/>
            <pc:sldMk cId="1811098507" sldId="288"/>
            <ac:spMk id="5" creationId="{00000000-0000-0000-0000-000000000000}"/>
          </ac:spMkLst>
        </pc:spChg>
      </pc:sldChg>
      <pc:sldChg chg="modTransition">
        <pc:chgData name="Kenny Zhu" userId="301dcbd8-cdcf-473a-9733-83b736cf3d42" providerId="ADAL" clId="{7EA8ACE5-2DAC-5341-9F1F-2CF2636DD26C}" dt="2020-06-11T14:11:59.788" v="17"/>
        <pc:sldMkLst>
          <pc:docMk/>
          <pc:sldMk cId="3161468064" sldId="289"/>
        </pc:sldMkLst>
      </pc:sldChg>
      <pc:sldChg chg="modTransition">
        <pc:chgData name="Kenny Zhu" userId="301dcbd8-cdcf-473a-9733-83b736cf3d42" providerId="ADAL" clId="{7EA8ACE5-2DAC-5341-9F1F-2CF2636DD26C}" dt="2020-06-11T14:11:59.788" v="17"/>
        <pc:sldMkLst>
          <pc:docMk/>
          <pc:sldMk cId="679508318" sldId="291"/>
        </pc:sldMkLst>
      </pc:sldChg>
      <pc:sldChg chg="modTransition">
        <pc:chgData name="Kenny Zhu" userId="301dcbd8-cdcf-473a-9733-83b736cf3d42" providerId="ADAL" clId="{7EA8ACE5-2DAC-5341-9F1F-2CF2636DD26C}" dt="2020-06-11T14:11:59.788" v="17"/>
        <pc:sldMkLst>
          <pc:docMk/>
          <pc:sldMk cId="3210218183" sldId="292"/>
        </pc:sldMkLst>
      </pc:sldChg>
      <pc:sldChg chg="modTransition">
        <pc:chgData name="Kenny Zhu" userId="301dcbd8-cdcf-473a-9733-83b736cf3d42" providerId="ADAL" clId="{7EA8ACE5-2DAC-5341-9F1F-2CF2636DD26C}" dt="2020-06-11T14:11:59.788" v="17"/>
        <pc:sldMkLst>
          <pc:docMk/>
          <pc:sldMk cId="230331694" sldId="293"/>
        </pc:sldMkLst>
      </pc:sldChg>
      <pc:sldChg chg="addSp modSp modTransition">
        <pc:chgData name="Kenny Zhu" userId="301dcbd8-cdcf-473a-9733-83b736cf3d42" providerId="ADAL" clId="{7EA8ACE5-2DAC-5341-9F1F-2CF2636DD26C}" dt="2020-06-11T14:41:40.509" v="31" actId="1076"/>
        <pc:sldMkLst>
          <pc:docMk/>
          <pc:sldMk cId="376131028" sldId="296"/>
        </pc:sldMkLst>
        <pc:spChg chg="add mod">
          <ac:chgData name="Kenny Zhu" userId="301dcbd8-cdcf-473a-9733-83b736cf3d42" providerId="ADAL" clId="{7EA8ACE5-2DAC-5341-9F1F-2CF2636DD26C}" dt="2020-06-11T14:41:40.509" v="31" actId="1076"/>
          <ac:spMkLst>
            <pc:docMk/>
            <pc:sldMk cId="376131028" sldId="296"/>
            <ac:spMk id="5" creationId="{76B28BFF-6593-264F-AB35-440604A1BDDE}"/>
          </ac:spMkLst>
        </pc:spChg>
      </pc:sldChg>
      <pc:sldChg chg="modTransition">
        <pc:chgData name="Kenny Zhu" userId="301dcbd8-cdcf-473a-9733-83b736cf3d42" providerId="ADAL" clId="{7EA8ACE5-2DAC-5341-9F1F-2CF2636DD26C}" dt="2020-06-11T14:11:59.788" v="17"/>
        <pc:sldMkLst>
          <pc:docMk/>
          <pc:sldMk cId="3394978242" sldId="298"/>
        </pc:sldMkLst>
      </pc:sldChg>
      <pc:sldChg chg="modTransition">
        <pc:chgData name="Kenny Zhu" userId="301dcbd8-cdcf-473a-9733-83b736cf3d42" providerId="ADAL" clId="{7EA8ACE5-2DAC-5341-9F1F-2CF2636DD26C}" dt="2020-06-11T14:11:59.788" v="17"/>
        <pc:sldMkLst>
          <pc:docMk/>
          <pc:sldMk cId="617788854" sldId="299"/>
        </pc:sldMkLst>
      </pc:sldChg>
      <pc:sldChg chg="modTransition">
        <pc:chgData name="Kenny Zhu" userId="301dcbd8-cdcf-473a-9733-83b736cf3d42" providerId="ADAL" clId="{7EA8ACE5-2DAC-5341-9F1F-2CF2636DD26C}" dt="2020-06-11T14:11:59.788" v="17"/>
        <pc:sldMkLst>
          <pc:docMk/>
          <pc:sldMk cId="2366207791" sldId="300"/>
        </pc:sldMkLst>
      </pc:sldChg>
      <pc:sldChg chg="modTransition">
        <pc:chgData name="Kenny Zhu" userId="301dcbd8-cdcf-473a-9733-83b736cf3d42" providerId="ADAL" clId="{7EA8ACE5-2DAC-5341-9F1F-2CF2636DD26C}" dt="2020-06-11T14:11:59.788" v="17"/>
        <pc:sldMkLst>
          <pc:docMk/>
          <pc:sldMk cId="1776910979" sldId="301"/>
        </pc:sldMkLst>
      </pc:sldChg>
      <pc:sldChg chg="modTransition">
        <pc:chgData name="Kenny Zhu" userId="301dcbd8-cdcf-473a-9733-83b736cf3d42" providerId="ADAL" clId="{7EA8ACE5-2DAC-5341-9F1F-2CF2636DD26C}" dt="2020-06-11T14:11:59.788" v="17"/>
        <pc:sldMkLst>
          <pc:docMk/>
          <pc:sldMk cId="3705325857" sldId="302"/>
        </pc:sldMkLst>
      </pc:sldChg>
      <pc:sldChg chg="modTransition">
        <pc:chgData name="Kenny Zhu" userId="301dcbd8-cdcf-473a-9733-83b736cf3d42" providerId="ADAL" clId="{7EA8ACE5-2DAC-5341-9F1F-2CF2636DD26C}" dt="2020-06-11T14:11:59.788" v="17"/>
        <pc:sldMkLst>
          <pc:docMk/>
          <pc:sldMk cId="2636874646" sldId="303"/>
        </pc:sldMkLst>
      </pc:sldChg>
      <pc:sldChg chg="delSp modSp add modTransition">
        <pc:chgData name="Kenny Zhu" userId="301dcbd8-cdcf-473a-9733-83b736cf3d42" providerId="ADAL" clId="{7EA8ACE5-2DAC-5341-9F1F-2CF2636DD26C}" dt="2020-06-11T14:57:18.515" v="57" actId="478"/>
        <pc:sldMkLst>
          <pc:docMk/>
          <pc:sldMk cId="1658451484" sldId="304"/>
        </pc:sldMkLst>
        <pc:spChg chg="mod">
          <ac:chgData name="Kenny Zhu" userId="301dcbd8-cdcf-473a-9733-83b736cf3d42" providerId="ADAL" clId="{7EA8ACE5-2DAC-5341-9F1F-2CF2636DD26C}" dt="2020-06-11T14:54:13.155" v="55" actId="2711"/>
          <ac:spMkLst>
            <pc:docMk/>
            <pc:sldMk cId="1658451484" sldId="304"/>
            <ac:spMk id="3" creationId="{3A890FA4-2395-8549-9010-4CBD93BB9915}"/>
          </ac:spMkLst>
        </pc:spChg>
        <pc:spChg chg="del">
          <ac:chgData name="Kenny Zhu" userId="301dcbd8-cdcf-473a-9733-83b736cf3d42" providerId="ADAL" clId="{7EA8ACE5-2DAC-5341-9F1F-2CF2636DD26C}" dt="2020-06-11T14:57:18.515" v="57" actId="478"/>
          <ac:spMkLst>
            <pc:docMk/>
            <pc:sldMk cId="1658451484" sldId="304"/>
            <ac:spMk id="8" creationId="{2D5C5E66-B9F8-084F-A9DF-CDCAF6D3EE8A}"/>
          </ac:spMkLst>
        </pc:spChg>
      </pc:sldChg>
      <pc:sldChg chg="addSp modSp modTransition modAnim">
        <pc:chgData name="Kenny Zhu" userId="301dcbd8-cdcf-473a-9733-83b736cf3d42" providerId="ADAL" clId="{7EA8ACE5-2DAC-5341-9F1F-2CF2636DD26C}" dt="2020-06-12T04:51:13.201" v="182"/>
        <pc:sldMkLst>
          <pc:docMk/>
          <pc:sldMk cId="3262762939" sldId="306"/>
        </pc:sldMkLst>
        <pc:spChg chg="add mod">
          <ac:chgData name="Kenny Zhu" userId="301dcbd8-cdcf-473a-9733-83b736cf3d42" providerId="ADAL" clId="{7EA8ACE5-2DAC-5341-9F1F-2CF2636DD26C}" dt="2020-06-12T04:51:01.057" v="181" actId="208"/>
          <ac:spMkLst>
            <pc:docMk/>
            <pc:sldMk cId="3262762939" sldId="306"/>
            <ac:spMk id="2" creationId="{157D7599-3D32-D84F-8CD4-2D2DE1C4FC74}"/>
          </ac:spMkLst>
        </pc:spChg>
        <pc:spChg chg="mod">
          <ac:chgData name="Kenny Zhu" userId="301dcbd8-cdcf-473a-9733-83b736cf3d42" providerId="ADAL" clId="{7EA8ACE5-2DAC-5341-9F1F-2CF2636DD26C}" dt="2020-06-12T04:50:28.453" v="176" actId="113"/>
          <ac:spMkLst>
            <pc:docMk/>
            <pc:sldMk cId="3262762939" sldId="306"/>
            <ac:spMk id="6" creationId="{E92CD1E7-7231-A94C-9982-01E3D816A427}"/>
          </ac:spMkLst>
        </pc:spChg>
      </pc:sldChg>
      <pc:sldChg chg="modTransition">
        <pc:chgData name="Kenny Zhu" userId="301dcbd8-cdcf-473a-9733-83b736cf3d42" providerId="ADAL" clId="{7EA8ACE5-2DAC-5341-9F1F-2CF2636DD26C}" dt="2020-06-11T14:11:59.788" v="17"/>
        <pc:sldMkLst>
          <pc:docMk/>
          <pc:sldMk cId="198638491" sldId="307"/>
        </pc:sldMkLst>
      </pc:sldChg>
      <pc:sldChg chg="modTransition">
        <pc:chgData name="Kenny Zhu" userId="301dcbd8-cdcf-473a-9733-83b736cf3d42" providerId="ADAL" clId="{7EA8ACE5-2DAC-5341-9F1F-2CF2636DD26C}" dt="2020-06-11T14:11:59.788" v="17"/>
        <pc:sldMkLst>
          <pc:docMk/>
          <pc:sldMk cId="3215913697" sldId="308"/>
        </pc:sldMkLst>
      </pc:sldChg>
      <pc:sldChg chg="modTransition">
        <pc:chgData name="Kenny Zhu" userId="301dcbd8-cdcf-473a-9733-83b736cf3d42" providerId="ADAL" clId="{7EA8ACE5-2DAC-5341-9F1F-2CF2636DD26C}" dt="2020-06-11T14:11:59.788" v="17"/>
        <pc:sldMkLst>
          <pc:docMk/>
          <pc:sldMk cId="4004088037" sldId="309"/>
        </pc:sldMkLst>
      </pc:sldChg>
      <pc:sldChg chg="modTransition">
        <pc:chgData name="Kenny Zhu" userId="301dcbd8-cdcf-473a-9733-83b736cf3d42" providerId="ADAL" clId="{7EA8ACE5-2DAC-5341-9F1F-2CF2636DD26C}" dt="2020-06-11T14:11:59.788" v="17"/>
        <pc:sldMkLst>
          <pc:docMk/>
          <pc:sldMk cId="3313341733" sldId="313"/>
        </pc:sldMkLst>
      </pc:sldChg>
      <pc:sldChg chg="modTransition">
        <pc:chgData name="Kenny Zhu" userId="301dcbd8-cdcf-473a-9733-83b736cf3d42" providerId="ADAL" clId="{7EA8ACE5-2DAC-5341-9F1F-2CF2636DD26C}" dt="2020-06-11T14:11:59.788" v="17"/>
        <pc:sldMkLst>
          <pc:docMk/>
          <pc:sldMk cId="3464075377" sldId="319"/>
        </pc:sldMkLst>
      </pc:sldChg>
      <pc:sldChg chg="modTransition">
        <pc:chgData name="Kenny Zhu" userId="301dcbd8-cdcf-473a-9733-83b736cf3d42" providerId="ADAL" clId="{7EA8ACE5-2DAC-5341-9F1F-2CF2636DD26C}" dt="2020-06-11T14:11:59.788" v="17"/>
        <pc:sldMkLst>
          <pc:docMk/>
          <pc:sldMk cId="1930320965" sldId="320"/>
        </pc:sldMkLst>
      </pc:sldChg>
      <pc:sldChg chg="modTransition">
        <pc:chgData name="Kenny Zhu" userId="301dcbd8-cdcf-473a-9733-83b736cf3d42" providerId="ADAL" clId="{7EA8ACE5-2DAC-5341-9F1F-2CF2636DD26C}" dt="2020-06-11T14:11:59.788" v="17"/>
        <pc:sldMkLst>
          <pc:docMk/>
          <pc:sldMk cId="300137939" sldId="321"/>
        </pc:sldMkLst>
      </pc:sldChg>
      <pc:sldChg chg="modTransition">
        <pc:chgData name="Kenny Zhu" userId="301dcbd8-cdcf-473a-9733-83b736cf3d42" providerId="ADAL" clId="{7EA8ACE5-2DAC-5341-9F1F-2CF2636DD26C}" dt="2020-06-11T14:11:59.788" v="17"/>
        <pc:sldMkLst>
          <pc:docMk/>
          <pc:sldMk cId="2981643125" sldId="322"/>
        </pc:sldMkLst>
      </pc:sldChg>
      <pc:sldChg chg="del modTransition">
        <pc:chgData name="Kenny Zhu" userId="301dcbd8-cdcf-473a-9733-83b736cf3d42" providerId="ADAL" clId="{7EA8ACE5-2DAC-5341-9F1F-2CF2636DD26C}" dt="2020-06-23T05:08:18.499" v="373" actId="2696"/>
        <pc:sldMkLst>
          <pc:docMk/>
          <pc:sldMk cId="3219425114" sldId="323"/>
        </pc:sldMkLst>
      </pc:sldChg>
      <pc:sldChg chg="modTransition">
        <pc:chgData name="Kenny Zhu" userId="301dcbd8-cdcf-473a-9733-83b736cf3d42" providerId="ADAL" clId="{7EA8ACE5-2DAC-5341-9F1F-2CF2636DD26C}" dt="2020-06-11T14:11:59.788" v="17"/>
        <pc:sldMkLst>
          <pc:docMk/>
          <pc:sldMk cId="1786253495" sldId="324"/>
        </pc:sldMkLst>
      </pc:sldChg>
      <pc:sldChg chg="modSp add del">
        <pc:chgData name="Kenny Zhu" userId="301dcbd8-cdcf-473a-9733-83b736cf3d42" providerId="ADAL" clId="{7EA8ACE5-2DAC-5341-9F1F-2CF2636DD26C}" dt="2020-06-23T05:08:08.368" v="370"/>
        <pc:sldMkLst>
          <pc:docMk/>
          <pc:sldMk cId="487824131" sldId="325"/>
        </pc:sldMkLst>
        <pc:spChg chg="mod">
          <ac:chgData name="Kenny Zhu" userId="301dcbd8-cdcf-473a-9733-83b736cf3d42" providerId="ADAL" clId="{7EA8ACE5-2DAC-5341-9F1F-2CF2636DD26C}" dt="2020-06-23T05:08:08.368" v="370"/>
          <ac:spMkLst>
            <pc:docMk/>
            <pc:sldMk cId="487824131" sldId="325"/>
            <ac:spMk id="5" creationId="{00000000-0000-0000-0000-000000000000}"/>
          </ac:spMkLst>
        </pc:spChg>
      </pc:sldChg>
      <pc:sldChg chg="modSp add modTransition">
        <pc:chgData name="Kenny Zhu" userId="301dcbd8-cdcf-473a-9733-83b736cf3d42" providerId="ADAL" clId="{7EA8ACE5-2DAC-5341-9F1F-2CF2636DD26C}" dt="2020-06-23T05:09:03.144" v="378"/>
        <pc:sldMkLst>
          <pc:docMk/>
          <pc:sldMk cId="2416412696" sldId="325"/>
        </pc:sldMkLst>
        <pc:spChg chg="mod">
          <ac:chgData name="Kenny Zhu" userId="301dcbd8-cdcf-473a-9733-83b736cf3d42" providerId="ADAL" clId="{7EA8ACE5-2DAC-5341-9F1F-2CF2636DD26C}" dt="2020-06-23T05:08:13.236" v="372" actId="27636"/>
          <ac:spMkLst>
            <pc:docMk/>
            <pc:sldMk cId="2416412696" sldId="325"/>
            <ac:spMk id="5" creationId="{00000000-0000-0000-0000-000000000000}"/>
          </ac:spMkLst>
        </pc:spChg>
      </pc:sldChg>
      <pc:sldChg chg="modSp modTransition">
        <pc:chgData name="Kenny Zhu" userId="301dcbd8-cdcf-473a-9733-83b736cf3d42" providerId="ADAL" clId="{7EA8ACE5-2DAC-5341-9F1F-2CF2636DD26C}" dt="2020-06-12T05:27:30.282" v="343" actId="114"/>
        <pc:sldMkLst>
          <pc:docMk/>
          <pc:sldMk cId="3356534018" sldId="327"/>
        </pc:sldMkLst>
        <pc:spChg chg="mod">
          <ac:chgData name="Kenny Zhu" userId="301dcbd8-cdcf-473a-9733-83b736cf3d42" providerId="ADAL" clId="{7EA8ACE5-2DAC-5341-9F1F-2CF2636DD26C}" dt="2020-06-12T05:27:30.282" v="343" actId="114"/>
          <ac:spMkLst>
            <pc:docMk/>
            <pc:sldMk cId="3356534018" sldId="327"/>
            <ac:spMk id="2" creationId="{D7075B30-1C5D-4F41-A6B4-A9CCFA4C2EB4}"/>
          </ac:spMkLst>
        </pc:spChg>
      </pc:sldChg>
      <pc:sldChg chg="del modTransition">
        <pc:chgData name="Kenny Zhu" userId="301dcbd8-cdcf-473a-9733-83b736cf3d42" providerId="ADAL" clId="{7EA8ACE5-2DAC-5341-9F1F-2CF2636DD26C}" dt="2020-06-23T05:08:18.519" v="374" actId="2696"/>
        <pc:sldMkLst>
          <pc:docMk/>
          <pc:sldMk cId="742450987" sldId="329"/>
        </pc:sldMkLst>
      </pc:sldChg>
      <pc:sldChg chg="add modAnim">
        <pc:chgData name="Kenny Zhu" userId="301dcbd8-cdcf-473a-9733-83b736cf3d42" providerId="ADAL" clId="{7EA8ACE5-2DAC-5341-9F1F-2CF2636DD26C}" dt="2020-06-12T03:37:47.598" v="119"/>
        <pc:sldMkLst>
          <pc:docMk/>
          <pc:sldMk cId="1943821037" sldId="330"/>
        </pc:sldMkLst>
      </pc:sldChg>
      <pc:sldChg chg="modSp add">
        <pc:chgData name="Kenny Zhu" userId="301dcbd8-cdcf-473a-9733-83b736cf3d42" providerId="ADAL" clId="{7EA8ACE5-2DAC-5341-9F1F-2CF2636DD26C}" dt="2020-06-12T03:22:11.401" v="113" actId="1076"/>
        <pc:sldMkLst>
          <pc:docMk/>
          <pc:sldMk cId="4203301130" sldId="331"/>
        </pc:sldMkLst>
        <pc:spChg chg="mod">
          <ac:chgData name="Kenny Zhu" userId="301dcbd8-cdcf-473a-9733-83b736cf3d42" providerId="ADAL" clId="{7EA8ACE5-2DAC-5341-9F1F-2CF2636DD26C}" dt="2020-06-12T03:22:03.367" v="111" actId="1076"/>
          <ac:spMkLst>
            <pc:docMk/>
            <pc:sldMk cId="4203301130" sldId="331"/>
            <ac:spMk id="19" creationId="{00000000-0000-0000-0000-000000000000}"/>
          </ac:spMkLst>
        </pc:spChg>
        <pc:spChg chg="mod">
          <ac:chgData name="Kenny Zhu" userId="301dcbd8-cdcf-473a-9733-83b736cf3d42" providerId="ADAL" clId="{7EA8ACE5-2DAC-5341-9F1F-2CF2636DD26C}" dt="2020-06-12T03:21:36.772" v="99" actId="1076"/>
          <ac:spMkLst>
            <pc:docMk/>
            <pc:sldMk cId="4203301130" sldId="331"/>
            <ac:spMk id="27" creationId="{00000000-0000-0000-0000-000000000000}"/>
          </ac:spMkLst>
        </pc:spChg>
        <pc:spChg chg="mod">
          <ac:chgData name="Kenny Zhu" userId="301dcbd8-cdcf-473a-9733-83b736cf3d42" providerId="ADAL" clId="{7EA8ACE5-2DAC-5341-9F1F-2CF2636DD26C}" dt="2020-06-12T03:22:11.401" v="113" actId="1076"/>
          <ac:spMkLst>
            <pc:docMk/>
            <pc:sldMk cId="4203301130" sldId="331"/>
            <ac:spMk id="31" creationId="{00000000-0000-0000-0000-000000000000}"/>
          </ac:spMkLst>
        </pc:spChg>
        <pc:spChg chg="mod">
          <ac:chgData name="Kenny Zhu" userId="301dcbd8-cdcf-473a-9733-83b736cf3d42" providerId="ADAL" clId="{7EA8ACE5-2DAC-5341-9F1F-2CF2636DD26C}" dt="2020-06-12T03:21:48.751" v="105" actId="20577"/>
          <ac:spMkLst>
            <pc:docMk/>
            <pc:sldMk cId="4203301130" sldId="331"/>
            <ac:spMk id="34" creationId="{00000000-0000-0000-0000-000000000000}"/>
          </ac:spMkLst>
        </pc:spChg>
        <pc:spChg chg="mod">
          <ac:chgData name="Kenny Zhu" userId="301dcbd8-cdcf-473a-9733-83b736cf3d42" providerId="ADAL" clId="{7EA8ACE5-2DAC-5341-9F1F-2CF2636DD26C}" dt="2020-06-12T03:21:41.661" v="100" actId="1076"/>
          <ac:spMkLst>
            <pc:docMk/>
            <pc:sldMk cId="4203301130" sldId="331"/>
            <ac:spMk id="39" creationId="{00000000-0000-0000-0000-000000000000}"/>
          </ac:spMkLst>
        </pc:spChg>
        <pc:spChg chg="mod">
          <ac:chgData name="Kenny Zhu" userId="301dcbd8-cdcf-473a-9733-83b736cf3d42" providerId="ADAL" clId="{7EA8ACE5-2DAC-5341-9F1F-2CF2636DD26C}" dt="2020-06-12T03:21:52.237" v="110" actId="20577"/>
          <ac:spMkLst>
            <pc:docMk/>
            <pc:sldMk cId="4203301130" sldId="331"/>
            <ac:spMk id="63" creationId="{00000000-0000-0000-0000-000000000000}"/>
          </ac:spMkLst>
        </pc:spChg>
        <pc:cxnChg chg="mod">
          <ac:chgData name="Kenny Zhu" userId="301dcbd8-cdcf-473a-9733-83b736cf3d42" providerId="ADAL" clId="{7EA8ACE5-2DAC-5341-9F1F-2CF2636DD26C}" dt="2020-06-12T03:21:41.661" v="100" actId="1076"/>
          <ac:cxnSpMkLst>
            <pc:docMk/>
            <pc:sldMk cId="4203301130" sldId="331"/>
            <ac:cxnSpMk id="41" creationId="{00000000-0000-0000-0000-000000000000}"/>
          </ac:cxnSpMkLst>
        </pc:cxnChg>
      </pc:sldChg>
      <pc:sldChg chg="modTransition">
        <pc:chgData name="Kenny Zhu" userId="301dcbd8-cdcf-473a-9733-83b736cf3d42" providerId="ADAL" clId="{7EA8ACE5-2DAC-5341-9F1F-2CF2636DD26C}" dt="2020-06-11T14:11:59.788" v="17"/>
        <pc:sldMkLst>
          <pc:docMk/>
          <pc:sldMk cId="2318217524" sldId="333"/>
        </pc:sldMkLst>
      </pc:sldChg>
      <pc:sldChg chg="modTransition">
        <pc:chgData name="Kenny Zhu" userId="301dcbd8-cdcf-473a-9733-83b736cf3d42" providerId="ADAL" clId="{7EA8ACE5-2DAC-5341-9F1F-2CF2636DD26C}" dt="2020-06-11T14:11:59.788" v="17"/>
        <pc:sldMkLst>
          <pc:docMk/>
          <pc:sldMk cId="2153826314" sldId="334"/>
        </pc:sldMkLst>
      </pc:sldChg>
      <pc:sldChg chg="modTransition">
        <pc:chgData name="Kenny Zhu" userId="301dcbd8-cdcf-473a-9733-83b736cf3d42" providerId="ADAL" clId="{7EA8ACE5-2DAC-5341-9F1F-2CF2636DD26C}" dt="2020-06-11T14:11:59.788" v="17"/>
        <pc:sldMkLst>
          <pc:docMk/>
          <pc:sldMk cId="3692375972" sldId="335"/>
        </pc:sldMkLst>
      </pc:sldChg>
      <pc:sldChg chg="modTransition">
        <pc:chgData name="Kenny Zhu" userId="301dcbd8-cdcf-473a-9733-83b736cf3d42" providerId="ADAL" clId="{7EA8ACE5-2DAC-5341-9F1F-2CF2636DD26C}" dt="2020-06-11T14:11:59.788" v="17"/>
        <pc:sldMkLst>
          <pc:docMk/>
          <pc:sldMk cId="2821131841" sldId="336"/>
        </pc:sldMkLst>
      </pc:sldChg>
      <pc:sldChg chg="modTransition">
        <pc:chgData name="Kenny Zhu" userId="301dcbd8-cdcf-473a-9733-83b736cf3d42" providerId="ADAL" clId="{7EA8ACE5-2DAC-5341-9F1F-2CF2636DD26C}" dt="2020-06-11T14:11:59.788" v="17"/>
        <pc:sldMkLst>
          <pc:docMk/>
          <pc:sldMk cId="4276260366" sldId="337"/>
        </pc:sldMkLst>
      </pc:sldChg>
      <pc:sldChg chg="modSp modTransition">
        <pc:chgData name="Kenny Zhu" userId="301dcbd8-cdcf-473a-9733-83b736cf3d42" providerId="ADAL" clId="{7EA8ACE5-2DAC-5341-9F1F-2CF2636DD26C}" dt="2020-06-11T14:44:40.044" v="37" actId="27636"/>
        <pc:sldMkLst>
          <pc:docMk/>
          <pc:sldMk cId="258358470" sldId="339"/>
        </pc:sldMkLst>
        <pc:spChg chg="mod">
          <ac:chgData name="Kenny Zhu" userId="301dcbd8-cdcf-473a-9733-83b736cf3d42" providerId="ADAL" clId="{7EA8ACE5-2DAC-5341-9F1F-2CF2636DD26C}" dt="2020-06-11T14:44:40.044" v="37" actId="27636"/>
          <ac:spMkLst>
            <pc:docMk/>
            <pc:sldMk cId="258358470" sldId="339"/>
            <ac:spMk id="2" creationId="{BD881033-DA37-4D2F-BA2A-F097304B3EB8}"/>
          </ac:spMkLst>
        </pc:spChg>
      </pc:sldChg>
      <pc:sldChg chg="del modTransition">
        <pc:chgData name="Kenny Zhu" userId="301dcbd8-cdcf-473a-9733-83b736cf3d42" providerId="ADAL" clId="{7EA8ACE5-2DAC-5341-9F1F-2CF2636DD26C}" dt="2020-06-23T05:21:35.659" v="379" actId="2696"/>
        <pc:sldMkLst>
          <pc:docMk/>
          <pc:sldMk cId="3998333283" sldId="340"/>
        </pc:sldMkLst>
      </pc:sldChg>
      <pc:sldChg chg="del modTransition">
        <pc:chgData name="Kenny Zhu" userId="301dcbd8-cdcf-473a-9733-83b736cf3d42" providerId="ADAL" clId="{7EA8ACE5-2DAC-5341-9F1F-2CF2636DD26C}" dt="2020-06-23T05:21:38.217" v="380" actId="2696"/>
        <pc:sldMkLst>
          <pc:docMk/>
          <pc:sldMk cId="1454560293" sldId="341"/>
        </pc:sldMkLst>
      </pc:sldChg>
      <pc:sldChg chg="modTransition">
        <pc:chgData name="Kenny Zhu" userId="301dcbd8-cdcf-473a-9733-83b736cf3d42" providerId="ADAL" clId="{7EA8ACE5-2DAC-5341-9F1F-2CF2636DD26C}" dt="2020-06-11T14:11:59.788" v="17"/>
        <pc:sldMkLst>
          <pc:docMk/>
          <pc:sldMk cId="1029669310" sldId="342"/>
        </pc:sldMkLst>
      </pc:sldChg>
      <pc:sldChg chg="modTransition">
        <pc:chgData name="Kenny Zhu" userId="301dcbd8-cdcf-473a-9733-83b736cf3d42" providerId="ADAL" clId="{7EA8ACE5-2DAC-5341-9F1F-2CF2636DD26C}" dt="2020-06-11T14:11:59.788" v="17"/>
        <pc:sldMkLst>
          <pc:docMk/>
          <pc:sldMk cId="2280689736" sldId="343"/>
        </pc:sldMkLst>
      </pc:sldChg>
      <pc:sldChg chg="modTransition">
        <pc:chgData name="Kenny Zhu" userId="301dcbd8-cdcf-473a-9733-83b736cf3d42" providerId="ADAL" clId="{7EA8ACE5-2DAC-5341-9F1F-2CF2636DD26C}" dt="2020-06-11T14:11:59.788" v="17"/>
        <pc:sldMkLst>
          <pc:docMk/>
          <pc:sldMk cId="3579279591" sldId="345"/>
        </pc:sldMkLst>
      </pc:sldChg>
      <pc:sldChg chg="modTransition">
        <pc:chgData name="Kenny Zhu" userId="301dcbd8-cdcf-473a-9733-83b736cf3d42" providerId="ADAL" clId="{7EA8ACE5-2DAC-5341-9F1F-2CF2636DD26C}" dt="2020-06-11T14:11:59.788" v="17"/>
        <pc:sldMkLst>
          <pc:docMk/>
          <pc:sldMk cId="1544902496" sldId="347"/>
        </pc:sldMkLst>
      </pc:sldChg>
      <pc:sldChg chg="modSp ord modTransition">
        <pc:chgData name="Kenny Zhu" userId="301dcbd8-cdcf-473a-9733-83b736cf3d42" providerId="ADAL" clId="{7EA8ACE5-2DAC-5341-9F1F-2CF2636DD26C}" dt="2020-06-12T03:41:26.951" v="171"/>
        <pc:sldMkLst>
          <pc:docMk/>
          <pc:sldMk cId="4065090650" sldId="349"/>
        </pc:sldMkLst>
        <pc:spChg chg="mod">
          <ac:chgData name="Kenny Zhu" userId="301dcbd8-cdcf-473a-9733-83b736cf3d42" providerId="ADAL" clId="{7EA8ACE5-2DAC-5341-9F1F-2CF2636DD26C}" dt="2020-06-12T03:41:14.035" v="170" actId="20577"/>
          <ac:spMkLst>
            <pc:docMk/>
            <pc:sldMk cId="4065090650" sldId="349"/>
            <ac:spMk id="2" creationId="{6D99946F-263A-DB44-8334-0FB76A3EB712}"/>
          </ac:spMkLst>
        </pc:spChg>
      </pc:sldChg>
      <pc:sldChg chg="modTransition">
        <pc:chgData name="Kenny Zhu" userId="301dcbd8-cdcf-473a-9733-83b736cf3d42" providerId="ADAL" clId="{7EA8ACE5-2DAC-5341-9F1F-2CF2636DD26C}" dt="2020-06-11T14:11:59.788" v="17"/>
        <pc:sldMkLst>
          <pc:docMk/>
          <pc:sldMk cId="127650124" sldId="351"/>
        </pc:sldMkLst>
      </pc:sldChg>
      <pc:sldChg chg="modTransition">
        <pc:chgData name="Kenny Zhu" userId="301dcbd8-cdcf-473a-9733-83b736cf3d42" providerId="ADAL" clId="{7EA8ACE5-2DAC-5341-9F1F-2CF2636DD26C}" dt="2020-06-11T14:11:59.788" v="17"/>
        <pc:sldMkLst>
          <pc:docMk/>
          <pc:sldMk cId="480937591" sldId="352"/>
        </pc:sldMkLst>
      </pc:sldChg>
      <pc:sldChg chg="modTransition">
        <pc:chgData name="Kenny Zhu" userId="301dcbd8-cdcf-473a-9733-83b736cf3d42" providerId="ADAL" clId="{7EA8ACE5-2DAC-5341-9F1F-2CF2636DD26C}" dt="2020-06-11T14:11:59.788" v="17"/>
        <pc:sldMkLst>
          <pc:docMk/>
          <pc:sldMk cId="3453044214" sldId="354"/>
        </pc:sldMkLst>
      </pc:sldChg>
      <pc:sldChg chg="modTransition">
        <pc:chgData name="Kenny Zhu" userId="301dcbd8-cdcf-473a-9733-83b736cf3d42" providerId="ADAL" clId="{7EA8ACE5-2DAC-5341-9F1F-2CF2636DD26C}" dt="2020-06-11T14:11:59.788" v="17"/>
        <pc:sldMkLst>
          <pc:docMk/>
          <pc:sldMk cId="2741936480" sldId="356"/>
        </pc:sldMkLst>
      </pc:sldChg>
      <pc:sldChg chg="modTransition">
        <pc:chgData name="Kenny Zhu" userId="301dcbd8-cdcf-473a-9733-83b736cf3d42" providerId="ADAL" clId="{7EA8ACE5-2DAC-5341-9F1F-2CF2636DD26C}" dt="2020-06-11T14:11:59.788" v="17"/>
        <pc:sldMkLst>
          <pc:docMk/>
          <pc:sldMk cId="3780274619" sldId="357"/>
        </pc:sldMkLst>
      </pc:sldChg>
      <pc:sldChg chg="modTransition">
        <pc:chgData name="Kenny Zhu" userId="301dcbd8-cdcf-473a-9733-83b736cf3d42" providerId="ADAL" clId="{7EA8ACE5-2DAC-5341-9F1F-2CF2636DD26C}" dt="2020-06-11T14:11:59.788" v="17"/>
        <pc:sldMkLst>
          <pc:docMk/>
          <pc:sldMk cId="576692907" sldId="360"/>
        </pc:sldMkLst>
      </pc:sldChg>
      <pc:sldChg chg="modTransition">
        <pc:chgData name="Kenny Zhu" userId="301dcbd8-cdcf-473a-9733-83b736cf3d42" providerId="ADAL" clId="{7EA8ACE5-2DAC-5341-9F1F-2CF2636DD26C}" dt="2020-06-11T14:11:59.788" v="17"/>
        <pc:sldMkLst>
          <pc:docMk/>
          <pc:sldMk cId="724828024" sldId="363"/>
        </pc:sldMkLst>
      </pc:sldChg>
      <pc:sldChg chg="delSp modSp add modTransition">
        <pc:chgData name="Kenny Zhu" userId="301dcbd8-cdcf-473a-9733-83b736cf3d42" providerId="ADAL" clId="{7EA8ACE5-2DAC-5341-9F1F-2CF2636DD26C}" dt="2020-06-11T14:57:24.063" v="58" actId="478"/>
        <pc:sldMkLst>
          <pc:docMk/>
          <pc:sldMk cId="2876907246" sldId="364"/>
        </pc:sldMkLst>
        <pc:spChg chg="mod">
          <ac:chgData name="Kenny Zhu" userId="301dcbd8-cdcf-473a-9733-83b736cf3d42" providerId="ADAL" clId="{7EA8ACE5-2DAC-5341-9F1F-2CF2636DD26C}" dt="2020-06-11T14:54:21.293" v="56" actId="2711"/>
          <ac:spMkLst>
            <pc:docMk/>
            <pc:sldMk cId="2876907246" sldId="364"/>
            <ac:spMk id="3" creationId="{3A890FA4-2395-8549-9010-4CBD93BB9915}"/>
          </ac:spMkLst>
        </pc:spChg>
        <pc:spChg chg="del">
          <ac:chgData name="Kenny Zhu" userId="301dcbd8-cdcf-473a-9733-83b736cf3d42" providerId="ADAL" clId="{7EA8ACE5-2DAC-5341-9F1F-2CF2636DD26C}" dt="2020-06-11T14:57:24.063" v="58" actId="478"/>
          <ac:spMkLst>
            <pc:docMk/>
            <pc:sldMk cId="2876907246" sldId="364"/>
            <ac:spMk id="12" creationId="{4F9C4173-B128-894C-ADFE-FBCB93E71749}"/>
          </ac:spMkLst>
        </pc:spChg>
      </pc:sldChg>
      <pc:sldChg chg="modSp add">
        <pc:chgData name="Kenny Zhu" userId="301dcbd8-cdcf-473a-9733-83b736cf3d42" providerId="ADAL" clId="{7EA8ACE5-2DAC-5341-9F1F-2CF2636DD26C}" dt="2020-06-12T03:15:07.899" v="84" actId="20577"/>
        <pc:sldMkLst>
          <pc:docMk/>
          <pc:sldMk cId="3398258524" sldId="365"/>
        </pc:sldMkLst>
        <pc:spChg chg="mod">
          <ac:chgData name="Kenny Zhu" userId="301dcbd8-cdcf-473a-9733-83b736cf3d42" providerId="ADAL" clId="{7EA8ACE5-2DAC-5341-9F1F-2CF2636DD26C}" dt="2020-06-12T03:15:07.899" v="84" actId="20577"/>
          <ac:spMkLst>
            <pc:docMk/>
            <pc:sldMk cId="3398258524" sldId="365"/>
            <ac:spMk id="7" creationId="{00000000-0000-0000-0000-000000000000}"/>
          </ac:spMkLst>
        </pc:spChg>
      </pc:sldChg>
      <pc:sldChg chg="modSp add">
        <pc:chgData name="Kenny Zhu" userId="301dcbd8-cdcf-473a-9733-83b736cf3d42" providerId="ADAL" clId="{7EA8ACE5-2DAC-5341-9F1F-2CF2636DD26C}" dt="2020-06-12T03:16:23.294" v="90" actId="20577"/>
        <pc:sldMkLst>
          <pc:docMk/>
          <pc:sldMk cId="226799374" sldId="366"/>
        </pc:sldMkLst>
        <pc:spChg chg="mod">
          <ac:chgData name="Kenny Zhu" userId="301dcbd8-cdcf-473a-9733-83b736cf3d42" providerId="ADAL" clId="{7EA8ACE5-2DAC-5341-9F1F-2CF2636DD26C}" dt="2020-06-12T03:16:18.224" v="89" actId="1076"/>
          <ac:spMkLst>
            <pc:docMk/>
            <pc:sldMk cId="226799374" sldId="366"/>
            <ac:spMk id="8" creationId="{C1374F39-12C1-7542-BBFB-05B69EAA0F07}"/>
          </ac:spMkLst>
        </pc:spChg>
        <pc:spChg chg="mod">
          <ac:chgData name="Kenny Zhu" userId="301dcbd8-cdcf-473a-9733-83b736cf3d42" providerId="ADAL" clId="{7EA8ACE5-2DAC-5341-9F1F-2CF2636DD26C}" dt="2020-06-12T03:16:07.763" v="87" actId="20577"/>
          <ac:spMkLst>
            <pc:docMk/>
            <pc:sldMk cId="226799374" sldId="366"/>
            <ac:spMk id="9" creationId="{32034F63-DD69-494D-87B5-A50154548F87}"/>
          </ac:spMkLst>
        </pc:spChg>
        <pc:spChg chg="mod">
          <ac:chgData name="Kenny Zhu" userId="301dcbd8-cdcf-473a-9733-83b736cf3d42" providerId="ADAL" clId="{7EA8ACE5-2DAC-5341-9F1F-2CF2636DD26C}" dt="2020-06-12T03:16:23.294" v="90" actId="20577"/>
          <ac:spMkLst>
            <pc:docMk/>
            <pc:sldMk cId="226799374" sldId="366"/>
            <ac:spMk id="10" creationId="{32034F63-DD69-494D-87B5-A50154548F87}"/>
          </ac:spMkLst>
        </pc:spChg>
      </pc:sldChg>
      <pc:sldChg chg="add">
        <pc:chgData name="Kenny Zhu" userId="301dcbd8-cdcf-473a-9733-83b736cf3d42" providerId="ADAL" clId="{7EA8ACE5-2DAC-5341-9F1F-2CF2636DD26C}" dt="2020-06-12T03:17:57.723" v="91"/>
        <pc:sldMkLst>
          <pc:docMk/>
          <pc:sldMk cId="34533828" sldId="367"/>
        </pc:sldMkLst>
      </pc:sldChg>
      <pc:sldChg chg="add">
        <pc:chgData name="Kenny Zhu" userId="301dcbd8-cdcf-473a-9733-83b736cf3d42" providerId="ADAL" clId="{7EA8ACE5-2DAC-5341-9F1F-2CF2636DD26C}" dt="2020-06-12T03:17:57.723" v="91"/>
        <pc:sldMkLst>
          <pc:docMk/>
          <pc:sldMk cId="34594990" sldId="368"/>
        </pc:sldMkLst>
      </pc:sldChg>
      <pc:sldChg chg="add">
        <pc:chgData name="Kenny Zhu" userId="301dcbd8-cdcf-473a-9733-83b736cf3d42" providerId="ADAL" clId="{7EA8ACE5-2DAC-5341-9F1F-2CF2636DD26C}" dt="2020-06-12T03:34:11.580" v="114"/>
        <pc:sldMkLst>
          <pc:docMk/>
          <pc:sldMk cId="2937522728" sldId="369"/>
        </pc:sldMkLst>
      </pc:sldChg>
      <pc:sldChg chg="add">
        <pc:chgData name="Kenny Zhu" userId="301dcbd8-cdcf-473a-9733-83b736cf3d42" providerId="ADAL" clId="{7EA8ACE5-2DAC-5341-9F1F-2CF2636DD26C}" dt="2020-06-12T03:34:52.830" v="116"/>
        <pc:sldMkLst>
          <pc:docMk/>
          <pc:sldMk cId="2822272583" sldId="370"/>
        </pc:sldMkLst>
      </pc:sldChg>
      <pc:sldChg chg="add">
        <pc:chgData name="Kenny Zhu" userId="301dcbd8-cdcf-473a-9733-83b736cf3d42" providerId="ADAL" clId="{7EA8ACE5-2DAC-5341-9F1F-2CF2636DD26C}" dt="2020-06-12T03:34:52.830" v="116"/>
        <pc:sldMkLst>
          <pc:docMk/>
          <pc:sldMk cId="257639418" sldId="371"/>
        </pc:sldMkLst>
      </pc:sldChg>
      <pc:sldChg chg="add del">
        <pc:chgData name="Kenny Zhu" userId="301dcbd8-cdcf-473a-9733-83b736cf3d42" providerId="ADAL" clId="{7EA8ACE5-2DAC-5341-9F1F-2CF2636DD26C}" dt="2020-06-23T05:08:18.538" v="375" actId="2696"/>
        <pc:sldMkLst>
          <pc:docMk/>
          <pc:sldMk cId="1253142724" sldId="372"/>
        </pc:sldMkLst>
      </pc:sldChg>
      <pc:sldChg chg="add del">
        <pc:chgData name="Kenny Zhu" userId="301dcbd8-cdcf-473a-9733-83b736cf3d42" providerId="ADAL" clId="{7EA8ACE5-2DAC-5341-9F1F-2CF2636DD26C}" dt="2020-06-23T05:08:18.653" v="377" actId="2696"/>
        <pc:sldMkLst>
          <pc:docMk/>
          <pc:sldMk cId="2873743506" sldId="373"/>
        </pc:sldMkLst>
      </pc:sldChg>
      <pc:sldChg chg="add del ord">
        <pc:chgData name="Kenny Zhu" userId="301dcbd8-cdcf-473a-9733-83b736cf3d42" providerId="ADAL" clId="{7EA8ACE5-2DAC-5341-9F1F-2CF2636DD26C}" dt="2020-06-23T05:08:18.577" v="376" actId="2696"/>
        <pc:sldMkLst>
          <pc:docMk/>
          <pc:sldMk cId="924586451" sldId="374"/>
        </pc:sldMkLst>
      </pc:sldChg>
      <pc:sldChg chg="add del">
        <pc:chgData name="Kenny Zhu" userId="301dcbd8-cdcf-473a-9733-83b736cf3d42" providerId="ADAL" clId="{7EA8ACE5-2DAC-5341-9F1F-2CF2636DD26C}" dt="2020-06-23T05:08:08.368" v="370"/>
        <pc:sldMkLst>
          <pc:docMk/>
          <pc:sldMk cId="2345179458" sldId="375"/>
        </pc:sldMkLst>
      </pc:sldChg>
      <pc:sldChg chg="add modTransition">
        <pc:chgData name="Kenny Zhu" userId="301dcbd8-cdcf-473a-9733-83b736cf3d42" providerId="ADAL" clId="{7EA8ACE5-2DAC-5341-9F1F-2CF2636DD26C}" dt="2020-06-23T05:09:03.144" v="378"/>
        <pc:sldMkLst>
          <pc:docMk/>
          <pc:sldMk cId="2483499129" sldId="375"/>
        </pc:sldMkLst>
      </pc:sldChg>
      <pc:sldChg chg="add del">
        <pc:chgData name="Kenny Zhu" userId="301dcbd8-cdcf-473a-9733-83b736cf3d42" providerId="ADAL" clId="{7EA8ACE5-2DAC-5341-9F1F-2CF2636DD26C}" dt="2020-06-23T05:08:08.368" v="370"/>
        <pc:sldMkLst>
          <pc:docMk/>
          <pc:sldMk cId="1991014496" sldId="376"/>
        </pc:sldMkLst>
      </pc:sldChg>
      <pc:sldChg chg="add modTransition">
        <pc:chgData name="Kenny Zhu" userId="301dcbd8-cdcf-473a-9733-83b736cf3d42" providerId="ADAL" clId="{7EA8ACE5-2DAC-5341-9F1F-2CF2636DD26C}" dt="2020-06-23T05:09:03.144" v="378"/>
        <pc:sldMkLst>
          <pc:docMk/>
          <pc:sldMk cId="2116103121" sldId="376"/>
        </pc:sldMkLst>
      </pc:sldChg>
      <pc:sldChg chg="add del">
        <pc:chgData name="Kenny Zhu" userId="301dcbd8-cdcf-473a-9733-83b736cf3d42" providerId="ADAL" clId="{7EA8ACE5-2DAC-5341-9F1F-2CF2636DD26C}" dt="2020-06-23T05:08:08.368" v="370"/>
        <pc:sldMkLst>
          <pc:docMk/>
          <pc:sldMk cId="1340238788" sldId="377"/>
        </pc:sldMkLst>
      </pc:sldChg>
      <pc:sldChg chg="add modTransition">
        <pc:chgData name="Kenny Zhu" userId="301dcbd8-cdcf-473a-9733-83b736cf3d42" providerId="ADAL" clId="{7EA8ACE5-2DAC-5341-9F1F-2CF2636DD26C}" dt="2020-06-23T05:09:03.144" v="378"/>
        <pc:sldMkLst>
          <pc:docMk/>
          <pc:sldMk cId="3112294325" sldId="377"/>
        </pc:sldMkLst>
      </pc:sldChg>
      <pc:sldMasterChg chg="addSp modSp modTransition delSldLayout modSldLayout">
        <pc:chgData name="Kenny Zhu" userId="301dcbd8-cdcf-473a-9733-83b736cf3d42" providerId="ADAL" clId="{7EA8ACE5-2DAC-5341-9F1F-2CF2636DD26C}" dt="2020-06-11T14:58:13.910" v="62"/>
        <pc:sldMasterMkLst>
          <pc:docMk/>
          <pc:sldMasterMk cId="3265737396" sldId="2147483802"/>
        </pc:sldMasterMkLst>
        <pc:spChg chg="add mod">
          <ac:chgData name="Kenny Zhu" userId="301dcbd8-cdcf-473a-9733-83b736cf3d42" providerId="ADAL" clId="{7EA8ACE5-2DAC-5341-9F1F-2CF2636DD26C}" dt="2020-06-11T14:44:57.338" v="40"/>
          <ac:spMkLst>
            <pc:docMk/>
            <pc:sldMasterMk cId="3265737396" sldId="2147483802"/>
            <ac:spMk id="3" creationId="{EC466D85-E5E5-AB4C-99E9-8A438CF2321A}"/>
          </ac:spMkLst>
        </pc:spChg>
        <pc:sldLayoutChg chg="modTransition">
          <pc:chgData name="Kenny Zhu" userId="301dcbd8-cdcf-473a-9733-83b736cf3d42" providerId="ADAL" clId="{7EA8ACE5-2DAC-5341-9F1F-2CF2636DD26C}" dt="2020-06-11T14:11:59.788" v="17"/>
          <pc:sldLayoutMkLst>
            <pc:docMk/>
            <pc:sldMasterMk cId="3265737396" sldId="2147483802"/>
            <pc:sldLayoutMk cId="1380489643" sldId="2147483803"/>
          </pc:sldLayoutMkLst>
        </pc:sldLayoutChg>
        <pc:sldLayoutChg chg="addSp delSp modSp modTransition">
          <pc:chgData name="Kenny Zhu" userId="301dcbd8-cdcf-473a-9733-83b736cf3d42" providerId="ADAL" clId="{7EA8ACE5-2DAC-5341-9F1F-2CF2636DD26C}" dt="2020-06-11T14:58:02.431" v="59"/>
          <pc:sldLayoutMkLst>
            <pc:docMk/>
            <pc:sldMasterMk cId="3265737396" sldId="2147483802"/>
            <pc:sldLayoutMk cId="49050177" sldId="2147483804"/>
          </pc:sldLayoutMkLst>
          <pc:spChg chg="add del mod">
            <ac:chgData name="Kenny Zhu" userId="301dcbd8-cdcf-473a-9733-83b736cf3d42" providerId="ADAL" clId="{7EA8ACE5-2DAC-5341-9F1F-2CF2636DD26C}" dt="2020-06-11T14:50:39.340" v="52" actId="478"/>
            <ac:spMkLst>
              <pc:docMk/>
              <pc:sldMasterMk cId="3265737396" sldId="2147483802"/>
              <pc:sldLayoutMk cId="49050177" sldId="2147483804"/>
              <ac:spMk id="2" creationId="{FED60AF7-BC63-D045-A889-88B2370EC335}"/>
            </ac:spMkLst>
          </pc:spChg>
          <pc:spChg chg="add del">
            <ac:chgData name="Kenny Zhu" userId="301dcbd8-cdcf-473a-9733-83b736cf3d42" providerId="ADAL" clId="{7EA8ACE5-2DAC-5341-9F1F-2CF2636DD26C}" dt="2020-06-11T14:49:55.348" v="48"/>
            <ac:spMkLst>
              <pc:docMk/>
              <pc:sldMasterMk cId="3265737396" sldId="2147483802"/>
              <pc:sldLayoutMk cId="49050177" sldId="2147483804"/>
              <ac:spMk id="4" creationId="{83C62557-578E-7E47-A63D-49EBF66FBA75}"/>
            </ac:spMkLst>
          </pc:spChg>
          <pc:spChg chg="add del">
            <ac:chgData name="Kenny Zhu" userId="301dcbd8-cdcf-473a-9733-83b736cf3d42" providerId="ADAL" clId="{7EA8ACE5-2DAC-5341-9F1F-2CF2636DD26C}" dt="2020-06-11T14:50:02.361" v="50" actId="478"/>
            <ac:spMkLst>
              <pc:docMk/>
              <pc:sldMasterMk cId="3265737396" sldId="2147483802"/>
              <pc:sldLayoutMk cId="49050177" sldId="2147483804"/>
              <ac:spMk id="6" creationId="{0B793CA2-1491-BE47-A32E-3F42EDBD5114}"/>
            </ac:spMkLst>
          </pc:spChg>
          <pc:spChg chg="add">
            <ac:chgData name="Kenny Zhu" userId="301dcbd8-cdcf-473a-9733-83b736cf3d42" providerId="ADAL" clId="{7EA8ACE5-2DAC-5341-9F1F-2CF2636DD26C}" dt="2020-06-11T14:58:02.431" v="59"/>
            <ac:spMkLst>
              <pc:docMk/>
              <pc:sldMasterMk cId="3265737396" sldId="2147483802"/>
              <pc:sldLayoutMk cId="49050177" sldId="2147483804"/>
              <ac:spMk id="7" creationId="{07DC59F0-AE7B-1247-A521-69AFF4338909}"/>
            </ac:spMkLst>
          </pc:spChg>
          <pc:spChg chg="add">
            <ac:chgData name="Kenny Zhu" userId="301dcbd8-cdcf-473a-9733-83b736cf3d42" providerId="ADAL" clId="{7EA8ACE5-2DAC-5341-9F1F-2CF2636DD26C}" dt="2020-06-11T14:58:02.431" v="59"/>
            <ac:spMkLst>
              <pc:docMk/>
              <pc:sldMasterMk cId="3265737396" sldId="2147483802"/>
              <pc:sldLayoutMk cId="49050177" sldId="2147483804"/>
              <ac:spMk id="8" creationId="{1543B236-FD9D-D648-B7B5-A7AA35DA1285}"/>
            </ac:spMkLst>
          </pc:spChg>
        </pc:sldLayoutChg>
        <pc:sldLayoutChg chg="modTransition">
          <pc:chgData name="Kenny Zhu" userId="301dcbd8-cdcf-473a-9733-83b736cf3d42" providerId="ADAL" clId="{7EA8ACE5-2DAC-5341-9F1F-2CF2636DD26C}" dt="2020-06-11T14:11:59.788" v="17"/>
          <pc:sldLayoutMkLst>
            <pc:docMk/>
            <pc:sldMasterMk cId="3265737396" sldId="2147483802"/>
            <pc:sldLayoutMk cId="659745371" sldId="2147483805"/>
          </pc:sldLayoutMkLst>
        </pc:sldLayoutChg>
        <pc:sldLayoutChg chg="addSp modTransition">
          <pc:chgData name="Kenny Zhu" userId="301dcbd8-cdcf-473a-9733-83b736cf3d42" providerId="ADAL" clId="{7EA8ACE5-2DAC-5341-9F1F-2CF2636DD26C}" dt="2020-06-11T14:58:06.070" v="60"/>
          <pc:sldLayoutMkLst>
            <pc:docMk/>
            <pc:sldMasterMk cId="3265737396" sldId="2147483802"/>
            <pc:sldLayoutMk cId="1186249892" sldId="2147483808"/>
          </pc:sldLayoutMkLst>
          <pc:spChg chg="add">
            <ac:chgData name="Kenny Zhu" userId="301dcbd8-cdcf-473a-9733-83b736cf3d42" providerId="ADAL" clId="{7EA8ACE5-2DAC-5341-9F1F-2CF2636DD26C}" dt="2020-06-11T14:58:06.070" v="60"/>
            <ac:spMkLst>
              <pc:docMk/>
              <pc:sldMasterMk cId="3265737396" sldId="2147483802"/>
              <pc:sldLayoutMk cId="1186249892" sldId="2147483808"/>
              <ac:spMk id="14" creationId="{D80DDFB2-F48B-1140-8D13-78F849ADE43D}"/>
            </ac:spMkLst>
          </pc:spChg>
          <pc:spChg chg="add">
            <ac:chgData name="Kenny Zhu" userId="301dcbd8-cdcf-473a-9733-83b736cf3d42" providerId="ADAL" clId="{7EA8ACE5-2DAC-5341-9F1F-2CF2636DD26C}" dt="2020-06-11T14:58:06.070" v="60"/>
            <ac:spMkLst>
              <pc:docMk/>
              <pc:sldMasterMk cId="3265737396" sldId="2147483802"/>
              <pc:sldLayoutMk cId="1186249892" sldId="2147483808"/>
              <ac:spMk id="15" creationId="{E8C0DA81-1ECB-AC41-899F-2F19BFA757DB}"/>
            </ac:spMkLst>
          </pc:spChg>
        </pc:sldLayoutChg>
        <pc:sldLayoutChg chg="addSp modTransition">
          <pc:chgData name="Kenny Zhu" userId="301dcbd8-cdcf-473a-9733-83b736cf3d42" providerId="ADAL" clId="{7EA8ACE5-2DAC-5341-9F1F-2CF2636DD26C}" dt="2020-06-11T14:58:09.454" v="61"/>
          <pc:sldLayoutMkLst>
            <pc:docMk/>
            <pc:sldMasterMk cId="3265737396" sldId="2147483802"/>
            <pc:sldLayoutMk cId="1866588549" sldId="2147483809"/>
          </pc:sldLayoutMkLst>
          <pc:spChg chg="add">
            <ac:chgData name="Kenny Zhu" userId="301dcbd8-cdcf-473a-9733-83b736cf3d42" providerId="ADAL" clId="{7EA8ACE5-2DAC-5341-9F1F-2CF2636DD26C}" dt="2020-06-11T14:58:09.454" v="61"/>
            <ac:spMkLst>
              <pc:docMk/>
              <pc:sldMasterMk cId="3265737396" sldId="2147483802"/>
              <pc:sldLayoutMk cId="1866588549" sldId="2147483809"/>
              <ac:spMk id="3" creationId="{E680A8BF-2DD4-454A-B134-F11A3377CAAA}"/>
            </ac:spMkLst>
          </pc:spChg>
          <pc:spChg chg="add">
            <ac:chgData name="Kenny Zhu" userId="301dcbd8-cdcf-473a-9733-83b736cf3d42" providerId="ADAL" clId="{7EA8ACE5-2DAC-5341-9F1F-2CF2636DD26C}" dt="2020-06-11T14:58:09.454" v="61"/>
            <ac:spMkLst>
              <pc:docMk/>
              <pc:sldMasterMk cId="3265737396" sldId="2147483802"/>
              <pc:sldLayoutMk cId="1866588549" sldId="2147483809"/>
              <ac:spMk id="4" creationId="{9DF5A234-E5DA-7B4D-BE7B-B6BD0AD52EB7}"/>
            </ac:spMkLst>
          </pc:spChg>
        </pc:sldLayoutChg>
        <pc:sldLayoutChg chg="modTransition">
          <pc:chgData name="Kenny Zhu" userId="301dcbd8-cdcf-473a-9733-83b736cf3d42" providerId="ADAL" clId="{7EA8ACE5-2DAC-5341-9F1F-2CF2636DD26C}" dt="2020-06-11T14:11:59.788" v="17"/>
          <pc:sldLayoutMkLst>
            <pc:docMk/>
            <pc:sldMasterMk cId="3265737396" sldId="2147483802"/>
            <pc:sldLayoutMk cId="1132619931" sldId="2147483810"/>
          </pc:sldLayoutMkLst>
        </pc:sldLayoutChg>
        <pc:sldLayoutChg chg="addSp modTransition">
          <pc:chgData name="Kenny Zhu" userId="301dcbd8-cdcf-473a-9733-83b736cf3d42" providerId="ADAL" clId="{7EA8ACE5-2DAC-5341-9F1F-2CF2636DD26C}" dt="2020-06-11T14:58:13.910" v="62"/>
          <pc:sldLayoutMkLst>
            <pc:docMk/>
            <pc:sldMasterMk cId="3265737396" sldId="2147483802"/>
            <pc:sldLayoutMk cId="1942321589" sldId="2147483813"/>
          </pc:sldLayoutMkLst>
          <pc:spChg chg="add">
            <ac:chgData name="Kenny Zhu" userId="301dcbd8-cdcf-473a-9733-83b736cf3d42" providerId="ADAL" clId="{7EA8ACE5-2DAC-5341-9F1F-2CF2636DD26C}" dt="2020-06-11T14:58:13.910" v="62"/>
            <ac:spMkLst>
              <pc:docMk/>
              <pc:sldMasterMk cId="3265737396" sldId="2147483802"/>
              <pc:sldLayoutMk cId="1942321589" sldId="2147483813"/>
              <ac:spMk id="5" creationId="{35AEC76C-CB56-914B-A1B9-950D9FF08B46}"/>
            </ac:spMkLst>
          </pc:spChg>
          <pc:spChg chg="add">
            <ac:chgData name="Kenny Zhu" userId="301dcbd8-cdcf-473a-9733-83b736cf3d42" providerId="ADAL" clId="{7EA8ACE5-2DAC-5341-9F1F-2CF2636DD26C}" dt="2020-06-11T14:58:13.910" v="62"/>
            <ac:spMkLst>
              <pc:docMk/>
              <pc:sldMasterMk cId="3265737396" sldId="2147483802"/>
              <pc:sldLayoutMk cId="1942321589" sldId="2147483813"/>
              <ac:spMk id="6" creationId="{6D425A8B-2062-6C42-9548-785149306755}"/>
            </ac:spMkLst>
          </pc:spChg>
        </pc:sldLayoutChg>
        <pc:sldLayoutChg chg="modTransition">
          <pc:chgData name="Kenny Zhu" userId="301dcbd8-cdcf-473a-9733-83b736cf3d42" providerId="ADAL" clId="{7EA8ACE5-2DAC-5341-9F1F-2CF2636DD26C}" dt="2020-06-11T14:11:59.788" v="17"/>
          <pc:sldLayoutMkLst>
            <pc:docMk/>
            <pc:sldMasterMk cId="3265737396" sldId="2147483802"/>
            <pc:sldLayoutMk cId="4007102441" sldId="2147483814"/>
          </pc:sldLayoutMkLst>
        </pc:sldLayoutChg>
        <pc:sldLayoutChg chg="modTransition">
          <pc:chgData name="Kenny Zhu" userId="301dcbd8-cdcf-473a-9733-83b736cf3d42" providerId="ADAL" clId="{7EA8ACE5-2DAC-5341-9F1F-2CF2636DD26C}" dt="2020-06-11T14:11:59.788" v="17"/>
          <pc:sldLayoutMkLst>
            <pc:docMk/>
            <pc:sldMasterMk cId="3265737396" sldId="2147483802"/>
            <pc:sldLayoutMk cId="2252060996" sldId="2147483817"/>
          </pc:sldLayoutMkLst>
        </pc:sldLayoutChg>
        <pc:sldLayoutChg chg="modTransition">
          <pc:chgData name="Kenny Zhu" userId="301dcbd8-cdcf-473a-9733-83b736cf3d42" providerId="ADAL" clId="{7EA8ACE5-2DAC-5341-9F1F-2CF2636DD26C}" dt="2020-06-11T14:11:59.788" v="17"/>
          <pc:sldLayoutMkLst>
            <pc:docMk/>
            <pc:sldMasterMk cId="3265737396" sldId="2147483802"/>
            <pc:sldLayoutMk cId="1380372780" sldId="214748381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2020/6/23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2020/6/23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mazon.com/Dash-Mini-Maker-Individual-Breakfast/dp/B010TCP3SC?pf_rd_r=Z9PEZ1MR6VNW9JFN4TGZ&amp;pf_rd_p=000fa563-9003-47fd-b569-486d528b7413&amp;pd_rd_r=d30728b6-1f78-414e-9338-f02726ffcfdc&amp;pd_rd_w=RVF8j&amp;pd_rd_wg=mMHPA&amp;ref_=pd_gw_unk&amp;th=1"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861023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28</a:t>
            </a:fld>
            <a:endParaRPr lang="zh-CN" altLang="en-US"/>
          </a:p>
        </p:txBody>
      </p:sp>
    </p:spTree>
    <p:extLst>
      <p:ext uri="{BB962C8B-B14F-4D97-AF65-F5344CB8AC3E}">
        <p14:creationId xmlns:p14="http://schemas.microsoft.com/office/powerpoint/2010/main" val="1571628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其中下面一些把关键词信息融入生成的模块是我的主要创新点</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31</a:t>
            </a:fld>
            <a:endParaRPr lang="zh-CN" altLang="en-US"/>
          </a:p>
        </p:txBody>
      </p:sp>
    </p:spTree>
    <p:extLst>
      <p:ext uri="{BB962C8B-B14F-4D97-AF65-F5344CB8AC3E}">
        <p14:creationId xmlns:p14="http://schemas.microsoft.com/office/powerpoint/2010/main" val="97321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接使用最高的那几个词语可能有问题，就是它们可能是分散在几个问题里的，硬性放在一起会出现语义的不通顺。所以我们可以使用聚类方法，首先是保证语义通顺的关键词被聚在一组。同时这种方法也产出了不同的关键词组，可以用来生成多样化的问题。</a:t>
            </a:r>
            <a:endParaRPr lang="en-US" altLang="zh-CN" dirty="0"/>
          </a:p>
          <a:p>
            <a:r>
              <a:rPr lang="zh-CN" altLang="en-US" dirty="0"/>
              <a:t>选取的</a:t>
            </a:r>
            <a:r>
              <a:rPr lang="en-US" altLang="zh-CN" dirty="0"/>
              <a:t>keywords</a:t>
            </a:r>
            <a:r>
              <a:rPr lang="zh-CN" altLang="en-US" dirty="0"/>
              <a:t>会转化为</a:t>
            </a:r>
            <a:r>
              <a:rPr lang="en-US" altLang="zh-CN" dirty="0"/>
              <a:t>binary mask</a:t>
            </a:r>
            <a:r>
              <a:rPr lang="zh-CN" altLang="en-US" dirty="0"/>
              <a:t>，通过乘法过滤掉其他无关关键词信息，从而实现控制。</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33</a:t>
            </a:fld>
            <a:endParaRPr lang="zh-CN" altLang="en-US"/>
          </a:p>
        </p:txBody>
      </p:sp>
    </p:spTree>
    <p:extLst>
      <p:ext uri="{BB962C8B-B14F-4D97-AF65-F5344CB8AC3E}">
        <p14:creationId xmlns:p14="http://schemas.microsoft.com/office/powerpoint/2010/main" val="2706890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加入这个条件的方法是通过</a:t>
            </a:r>
            <a:r>
              <a:rPr lang="en-US" altLang="zh-CN" dirty="0"/>
              <a:t>keyword bridge </a:t>
            </a:r>
            <a:r>
              <a:rPr lang="en-US" altLang="zh-CN" dirty="0" err="1"/>
              <a:t>blabla</a:t>
            </a:r>
            <a:endParaRPr lang="en-US" altLang="zh-CN" dirty="0"/>
          </a:p>
          <a:p>
            <a:r>
              <a:rPr lang="zh-CN" altLang="en-US" dirty="0"/>
              <a:t>从下面的例子中可以看到对相同的上下文，基于不同的关键词会生成不同的问题</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34</a:t>
            </a:fld>
            <a:endParaRPr lang="zh-CN" altLang="en-US"/>
          </a:p>
        </p:txBody>
      </p:sp>
    </p:spTree>
    <p:extLst>
      <p:ext uri="{BB962C8B-B14F-4D97-AF65-F5344CB8AC3E}">
        <p14:creationId xmlns:p14="http://schemas.microsoft.com/office/powerpoint/2010/main" val="3032631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Only focus on the best variant </a:t>
            </a:r>
            <a:r>
              <a:rPr lang="en-US" altLang="zh-CN" dirty="0" err="1"/>
              <a:t>KPCNet</a:t>
            </a:r>
            <a:r>
              <a:rPr lang="en-US" altLang="zh-CN" dirty="0"/>
              <a:t>(cluster)</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36</a:t>
            </a:fld>
            <a:endParaRPr lang="zh-CN" altLang="en-US"/>
          </a:p>
        </p:txBody>
      </p:sp>
    </p:spTree>
    <p:extLst>
      <p:ext uri="{BB962C8B-B14F-4D97-AF65-F5344CB8AC3E}">
        <p14:creationId xmlns:p14="http://schemas.microsoft.com/office/powerpoint/2010/main" val="3807431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Specifically explain </a:t>
            </a:r>
            <a:r>
              <a:rPr lang="en-US" altLang="zh-CN" dirty="0" err="1"/>
              <a:t>KPCNet</a:t>
            </a:r>
            <a:r>
              <a:rPr lang="en-US" altLang="zh-CN" dirty="0"/>
              <a:t>(cluster) first</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37</a:t>
            </a:fld>
            <a:endParaRPr lang="zh-CN" altLang="en-US"/>
          </a:p>
        </p:txBody>
      </p:sp>
    </p:spTree>
    <p:extLst>
      <p:ext uri="{BB962C8B-B14F-4D97-AF65-F5344CB8AC3E}">
        <p14:creationId xmlns:p14="http://schemas.microsoft.com/office/powerpoint/2010/main" val="142292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38</a:t>
            </a:fld>
            <a:endParaRPr lang="zh-CN" altLang="en-US"/>
          </a:p>
        </p:txBody>
      </p:sp>
    </p:spTree>
    <p:extLst>
      <p:ext uri="{BB962C8B-B14F-4D97-AF65-F5344CB8AC3E}">
        <p14:creationId xmlns:p14="http://schemas.microsoft.com/office/powerpoint/2010/main" val="4268619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keyword filtering to avoid repetition. But not mentioned before, so omit here.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39</a:t>
            </a:fld>
            <a:endParaRPr lang="zh-CN" altLang="en-US"/>
          </a:p>
        </p:txBody>
      </p:sp>
    </p:spTree>
    <p:extLst>
      <p:ext uri="{BB962C8B-B14F-4D97-AF65-F5344CB8AC3E}">
        <p14:creationId xmlns:p14="http://schemas.microsoft.com/office/powerpoint/2010/main" val="3630068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41</a:t>
            </a:fld>
            <a:endParaRPr lang="zh-CN" altLang="en-US"/>
          </a:p>
        </p:txBody>
      </p:sp>
    </p:spTree>
    <p:extLst>
      <p:ext uri="{BB962C8B-B14F-4D97-AF65-F5344CB8AC3E}">
        <p14:creationId xmlns:p14="http://schemas.microsoft.com/office/powerpoint/2010/main" val="3661938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42</a:t>
            </a:fld>
            <a:endParaRPr lang="zh-CN" altLang="en-US"/>
          </a:p>
        </p:txBody>
      </p:sp>
    </p:spTree>
    <p:extLst>
      <p:ext uri="{BB962C8B-B14F-4D97-AF65-F5344CB8AC3E}">
        <p14:creationId xmlns:p14="http://schemas.microsoft.com/office/powerpoint/2010/main" val="3121515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559688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44</a:t>
            </a:fld>
            <a:endParaRPr lang="zh-CN" altLang="en-US"/>
          </a:p>
        </p:txBody>
      </p:sp>
    </p:spTree>
    <p:extLst>
      <p:ext uri="{BB962C8B-B14F-4D97-AF65-F5344CB8AC3E}">
        <p14:creationId xmlns:p14="http://schemas.microsoft.com/office/powerpoint/2010/main" val="238074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a:t>
            </a:r>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47</a:t>
            </a:fld>
            <a:endParaRPr lang="zh-CN" altLang="en-US"/>
          </a:p>
        </p:txBody>
      </p:sp>
    </p:spTree>
    <p:extLst>
      <p:ext uri="{BB962C8B-B14F-4D97-AF65-F5344CB8AC3E}">
        <p14:creationId xmlns:p14="http://schemas.microsoft.com/office/powerpoint/2010/main" val="3569505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a:t>
            </a:r>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50</a:t>
            </a:fld>
            <a:endParaRPr lang="zh-CN" altLang="en-US"/>
          </a:p>
        </p:txBody>
      </p:sp>
    </p:spTree>
    <p:extLst>
      <p:ext uri="{BB962C8B-B14F-4D97-AF65-F5344CB8AC3E}">
        <p14:creationId xmlns:p14="http://schemas.microsoft.com/office/powerpoint/2010/main" val="3227050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52</a:t>
            </a:fld>
            <a:endParaRPr lang="zh-CN" altLang="en-US"/>
          </a:p>
        </p:txBody>
      </p:sp>
    </p:spTree>
    <p:extLst>
      <p:ext uri="{BB962C8B-B14F-4D97-AF65-F5344CB8AC3E}">
        <p14:creationId xmlns:p14="http://schemas.microsoft.com/office/powerpoint/2010/main" val="1293905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56</a:t>
            </a:fld>
            <a:endParaRPr lang="zh-CN" altLang="en-US"/>
          </a:p>
        </p:txBody>
      </p:sp>
    </p:spTree>
    <p:extLst>
      <p:ext uri="{BB962C8B-B14F-4D97-AF65-F5344CB8AC3E}">
        <p14:creationId xmlns:p14="http://schemas.microsoft.com/office/powerpoint/2010/main" val="2855756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57</a:t>
            </a:fld>
            <a:endParaRPr lang="zh-CN" altLang="en-US"/>
          </a:p>
        </p:txBody>
      </p:sp>
    </p:spTree>
    <p:extLst>
      <p:ext uri="{BB962C8B-B14F-4D97-AF65-F5344CB8AC3E}">
        <p14:creationId xmlns:p14="http://schemas.microsoft.com/office/powerpoint/2010/main" val="2209537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3CFC841-E2E1-4802-8701-94EA307E94B0}" type="slidenum">
              <a:rPr lang="zh-CN" altLang="en-US" smtClean="0"/>
              <a:t>63</a:t>
            </a:fld>
            <a:endParaRPr lang="zh-CN" altLang="en-US"/>
          </a:p>
        </p:txBody>
      </p:sp>
    </p:spTree>
    <p:extLst>
      <p:ext uri="{BB962C8B-B14F-4D97-AF65-F5344CB8AC3E}">
        <p14:creationId xmlns:p14="http://schemas.microsoft.com/office/powerpoint/2010/main" val="571966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64</a:t>
            </a:fld>
            <a:endParaRPr lang="zh-CN" altLang="en-US"/>
          </a:p>
        </p:txBody>
      </p:sp>
    </p:spTree>
    <p:extLst>
      <p:ext uri="{BB962C8B-B14F-4D97-AF65-F5344CB8AC3E}">
        <p14:creationId xmlns:p14="http://schemas.microsoft.com/office/powerpoint/2010/main" val="222720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65</a:t>
            </a:fld>
            <a:endParaRPr lang="zh-CN" altLang="en-US"/>
          </a:p>
        </p:txBody>
      </p:sp>
    </p:spTree>
    <p:extLst>
      <p:ext uri="{BB962C8B-B14F-4D97-AF65-F5344CB8AC3E}">
        <p14:creationId xmlns:p14="http://schemas.microsoft.com/office/powerpoint/2010/main" val="11765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182609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可加图举例</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746719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494546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152471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REF: Learning to Ask Good Questions: Ranking Clarification Questions using Neural Expected Value of Perfect Information</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25</a:t>
            </a:fld>
            <a:endParaRPr lang="zh-CN" altLang="en-US"/>
          </a:p>
        </p:txBody>
      </p:sp>
    </p:spTree>
    <p:extLst>
      <p:ext uri="{BB962C8B-B14F-4D97-AF65-F5344CB8AC3E}">
        <p14:creationId xmlns:p14="http://schemas.microsoft.com/office/powerpoint/2010/main" val="90275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https://www.amazon.com/Dash-Mini-Maker-Individual-Breakfast/dp/B010TCP3SC?pf_rd_r=Z9PEZ1MR6VNW9JFN4TGZ&amp;pf_rd_p=000fa563-9003-47fd-b569-486d528b7413&amp;pd_rd_r=d30728b6-1f78-414e-9338-f02726ffcfdc&amp;pd_rd_w=RVF8j&amp;pd_rd_wg=mMHPA&amp;ref_=pd_gw_unk&amp;th=1</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1463438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 Write the initial description</a:t>
            </a:r>
          </a:p>
          <a:p>
            <a:r>
              <a:rPr lang="en-US" altLang="zh-CN" dirty="0"/>
              <a:t>2-3. ask for CQs</a:t>
            </a:r>
          </a:p>
          <a:p>
            <a:r>
              <a:rPr lang="en-US" altLang="zh-CN" dirty="0"/>
              <a:t>3-4. Fill in missing information according to the generated questions.</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2191984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xmlns="">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380372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7" name="灯片编号占位符 5">
            <a:extLst>
              <a:ext uri="{FF2B5EF4-FFF2-40B4-BE49-F238E27FC236}">
                <a16:creationId xmlns:a16="http://schemas.microsoft.com/office/drawing/2014/main" xmlns="" id="{07DC59F0-AE7B-1247-A521-69AFF4338909}"/>
              </a:ext>
            </a:extLst>
          </p:cNvPr>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8" name="文本框 8">
            <a:extLst>
              <a:ext uri="{FF2B5EF4-FFF2-40B4-BE49-F238E27FC236}">
                <a16:creationId xmlns:a16="http://schemas.microsoft.com/office/drawing/2014/main" xmlns="" id="{1543B236-FD9D-D648-B7B5-A7AA35DA1285}"/>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xmlns=""/>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
        <p:nvSpPr>
          <p:cNvPr id="14" name="灯片编号占位符 5">
            <a:extLst>
              <a:ext uri="{FF2B5EF4-FFF2-40B4-BE49-F238E27FC236}">
                <a16:creationId xmlns:a16="http://schemas.microsoft.com/office/drawing/2014/main" xmlns="" id="{D80DDFB2-F48B-1140-8D13-78F849ADE43D}"/>
              </a:ext>
            </a:extLst>
          </p:cNvPr>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15" name="文本框 8">
            <a:extLst>
              <a:ext uri="{FF2B5EF4-FFF2-40B4-BE49-F238E27FC236}">
                <a16:creationId xmlns:a16="http://schemas.microsoft.com/office/drawing/2014/main" xmlns="" id="{E8C0DA81-1ECB-AC41-899F-2F19BFA757DB}"/>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xmlns="">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3" name="灯片编号占位符 5">
            <a:extLst>
              <a:ext uri="{FF2B5EF4-FFF2-40B4-BE49-F238E27FC236}">
                <a16:creationId xmlns:a16="http://schemas.microsoft.com/office/drawing/2014/main" xmlns="" id="{E680A8BF-2DD4-454A-B134-F11A3377CAAA}"/>
              </a:ext>
            </a:extLst>
          </p:cNvPr>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4" name="文本框 8">
            <a:extLst>
              <a:ext uri="{FF2B5EF4-FFF2-40B4-BE49-F238E27FC236}">
                <a16:creationId xmlns:a16="http://schemas.microsoft.com/office/drawing/2014/main" xmlns="" id="{9DF5A234-E5DA-7B4D-BE7B-B6BD0AD52EB7}"/>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658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
        <p:nvSpPr>
          <p:cNvPr id="5" name="灯片编号占位符 5">
            <a:extLst>
              <a:ext uri="{FF2B5EF4-FFF2-40B4-BE49-F238E27FC236}">
                <a16:creationId xmlns:a16="http://schemas.microsoft.com/office/drawing/2014/main" xmlns="" id="{35AEC76C-CB56-914B-A1B9-950D9FF08B46}"/>
              </a:ext>
            </a:extLst>
          </p:cNvPr>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6" name="文本框 8">
            <a:extLst>
              <a:ext uri="{FF2B5EF4-FFF2-40B4-BE49-F238E27FC236}">
                <a16:creationId xmlns:a16="http://schemas.microsoft.com/office/drawing/2014/main" xmlns="" id="{6D425A8B-2062-6C42-9548-785149306755}"/>
              </a:ext>
            </a:extLst>
          </p:cNvPr>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xmlns="">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xmlns="">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xmlns="">
        <p15:guide id="2" pos="295">
          <p15:clr>
            <a:srgbClr val="FBAE40"/>
          </p15:clr>
        </p15:guide>
        <p15:guide id="3" orient="horz" pos="2160">
          <p15:clr>
            <a:srgbClr val="FBAE40"/>
          </p15:clr>
        </p15:guide>
        <p15:guide id="4" pos="16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2"/>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15"/>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2"/>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15"/>
          <a:stretch>
            <a:fillRect/>
          </a:stretch>
        </p:blipFill>
        <p:spPr>
          <a:xfrm>
            <a:off x="0" y="1231682"/>
            <a:ext cx="9144000" cy="332713"/>
          </a:xfrm>
          <a:prstGeom prst="rect">
            <a:avLst/>
          </a:prstGeom>
        </p:spPr>
      </p:pic>
      <p:sp>
        <p:nvSpPr>
          <p:cNvPr id="3" name="Slide Number Placeholder 2">
            <a:extLst>
              <a:ext uri="{FF2B5EF4-FFF2-40B4-BE49-F238E27FC236}">
                <a16:creationId xmlns:a16="http://schemas.microsoft.com/office/drawing/2014/main" xmlns="" id="{EC466D85-E5E5-AB4C-99E9-8A438CF2321A}"/>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CCC7E-5FC4-6A4C-A214-48E9023969DA}" type="slidenum">
              <a:rPr lang="en-US" smtClean="0"/>
              <a:t>‹#›</a:t>
            </a:fld>
            <a:endParaRPr lang="en-US"/>
          </a:p>
        </p:txBody>
      </p:sp>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8" r:id="rId4"/>
    <p:sldLayoutId id="2147483809" r:id="rId5"/>
    <p:sldLayoutId id="2147483810" r:id="rId6"/>
    <p:sldLayoutId id="2147483813" r:id="rId7"/>
    <p:sldLayoutId id="2147483814" r:id="rId8"/>
    <p:sldLayoutId id="2147483817" r:id="rId9"/>
    <p:sldLayoutId id="21474838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8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60.png"/><Relationship Id="rId4" Type="http://schemas.openxmlformats.org/officeDocument/2006/relationships/image" Target="../media/image1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34.png"/><Relationship Id="rId7" Type="http://schemas.openxmlformats.org/officeDocument/2006/relationships/image" Target="../media/image20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0.png"/><Relationship Id="rId4" Type="http://schemas.openxmlformats.org/officeDocument/2006/relationships/image" Target="../media/image170.png"/><Relationship Id="rId9"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28650" y="4300291"/>
            <a:ext cx="7886700" cy="899510"/>
          </a:xfrm>
        </p:spPr>
        <p:txBody>
          <a:bodyPr/>
          <a:lstStyle/>
          <a:p>
            <a:r>
              <a:rPr lang="en-US" altLang="zh-CN" sz="3200" b="0" dirty="0">
                <a:latin typeface="Times" pitchFamily="2" charset="0"/>
              </a:rPr>
              <a:t>Recent Advances in Dialogue and Text Generation at ADAPT-Lab</a:t>
            </a:r>
            <a:r>
              <a:rPr lang="en-US" altLang="zh-CN" sz="2800" dirty="0">
                <a:latin typeface="Times" pitchFamily="2" charset="0"/>
              </a:rPr>
              <a:t/>
            </a:r>
            <a:br>
              <a:rPr lang="en-US" altLang="zh-CN" sz="2800" dirty="0">
                <a:latin typeface="Times" pitchFamily="2" charset="0"/>
              </a:rPr>
            </a:br>
            <a:endParaRPr lang="zh-CN" altLang="en-US" sz="2800" dirty="0">
              <a:latin typeface="Times" pitchFamily="2" charset="0"/>
            </a:endParaRPr>
          </a:p>
        </p:txBody>
      </p:sp>
      <p:sp>
        <p:nvSpPr>
          <p:cNvPr id="6" name="副标题 4">
            <a:extLst>
              <a:ext uri="{FF2B5EF4-FFF2-40B4-BE49-F238E27FC236}">
                <a16:creationId xmlns:a16="http://schemas.microsoft.com/office/drawing/2014/main" xmlns="" id="{F65CA87F-FD17-984F-BD19-9236ECF6AEF6}"/>
              </a:ext>
            </a:extLst>
          </p:cNvPr>
          <p:cNvSpPr txBox="1">
            <a:spLocks/>
          </p:cNvSpPr>
          <p:nvPr/>
        </p:nvSpPr>
        <p:spPr>
          <a:xfrm>
            <a:off x="469124" y="5245246"/>
            <a:ext cx="5820358" cy="468179"/>
          </a:xfrm>
          <a:prstGeom prst="rect">
            <a:avLst/>
          </a:prstGeom>
        </p:spPr>
        <p:txBody>
          <a:bodyPr vert="horz" lIns="91440" tIns="45720" rIns="91440" bIns="45720" rtlCol="0" anchor="ctr">
            <a:noAutofit/>
          </a:bodyPr>
          <a:lstStyle>
            <a:lvl1pPr marL="228600" indent="-228600" algn="ctr" defTabSz="914400" rtl="0" eaLnBrk="1" latinLnBrk="0" hangingPunct="1">
              <a:lnSpc>
                <a:spcPct val="120000"/>
              </a:lnSpc>
              <a:spcBef>
                <a:spcPts val="1000"/>
              </a:spcBef>
              <a:buClr>
                <a:schemeClr val="accent1"/>
              </a:buClr>
              <a:buSzPct val="100000"/>
              <a:buFont typeface="Calibri" panose="020F0502020204030204" pitchFamily="34" charset="0"/>
              <a:buChar char="▪"/>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altLang="zh-CN" dirty="0">
                <a:latin typeface="Times" pitchFamily="2" charset="0"/>
              </a:rPr>
              <a:t>Kenny Zhu</a:t>
            </a:r>
            <a:endParaRPr lang="zh-CN" altLang="en-US" dirty="0">
              <a:latin typeface="Times" pitchFamily="2" charset="0"/>
            </a:endParaRPr>
          </a:p>
        </p:txBody>
      </p:sp>
      <p:sp>
        <p:nvSpPr>
          <p:cNvPr id="7" name="文本占位符 5">
            <a:extLst>
              <a:ext uri="{FF2B5EF4-FFF2-40B4-BE49-F238E27FC236}">
                <a16:creationId xmlns:a16="http://schemas.microsoft.com/office/drawing/2014/main" xmlns="" id="{37683E48-0083-684D-8669-DB2C2E1F7A23}"/>
              </a:ext>
            </a:extLst>
          </p:cNvPr>
          <p:cNvSpPr txBox="1">
            <a:spLocks/>
          </p:cNvSpPr>
          <p:nvPr/>
        </p:nvSpPr>
        <p:spPr>
          <a:xfrm>
            <a:off x="469124" y="5815087"/>
            <a:ext cx="4159250" cy="499004"/>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mtClean="0">
                <a:solidFill>
                  <a:schemeClr val="bg1"/>
                </a:solidFill>
                <a:latin typeface="Times" pitchFamily="2" charset="0"/>
              </a:rPr>
              <a:t>06/23/2020</a:t>
            </a:r>
            <a:endParaRPr lang="zh-CN" altLang="en-US" dirty="0">
              <a:solidFill>
                <a:schemeClr val="bg1"/>
              </a:solidFill>
              <a:latin typeface="Times" pitchFamily="2" charset="0"/>
            </a:endParaRPr>
          </a:p>
        </p:txBody>
      </p:sp>
    </p:spTree>
    <p:extLst>
      <p:ext uri="{BB962C8B-B14F-4D97-AF65-F5344CB8AC3E}">
        <p14:creationId xmlns:p14="http://schemas.microsoft.com/office/powerpoint/2010/main" val="169182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xmlns="" id="{C2C2BDDE-DBEE-4D48-8345-FB710798152C}"/>
              </a:ext>
            </a:extLst>
          </p:cNvPr>
          <p:cNvPicPr>
            <a:picLocks noGrp="1" noChangeAspect="1"/>
          </p:cNvPicPr>
          <p:nvPr>
            <p:ph sz="quarter" idx="10"/>
          </p:nvPr>
        </p:nvPicPr>
        <p:blipFill>
          <a:blip r:embed="rId2"/>
          <a:stretch>
            <a:fillRect/>
          </a:stretch>
        </p:blipFill>
        <p:spPr>
          <a:xfrm>
            <a:off x="342900" y="1688377"/>
            <a:ext cx="7672086" cy="4918798"/>
          </a:xfrm>
          <a:prstGeom prst="rect">
            <a:avLst/>
          </a:prstGeom>
        </p:spPr>
      </p:pic>
      <p:sp>
        <p:nvSpPr>
          <p:cNvPr id="2" name="矩形 1">
            <a:extLst>
              <a:ext uri="{FF2B5EF4-FFF2-40B4-BE49-F238E27FC236}">
                <a16:creationId xmlns:a16="http://schemas.microsoft.com/office/drawing/2014/main" xmlns="" id="{A13DC8EA-6222-BB43-BB99-317F5A7F6D28}"/>
              </a:ext>
            </a:extLst>
          </p:cNvPr>
          <p:cNvSpPr/>
          <p:nvPr/>
        </p:nvSpPr>
        <p:spPr>
          <a:xfrm>
            <a:off x="5715001" y="1688377"/>
            <a:ext cx="3429000" cy="1323439"/>
          </a:xfrm>
          <a:prstGeom prst="rect">
            <a:avLst/>
          </a:prstGeom>
        </p:spPr>
        <p:txBody>
          <a:bodyPr wrap="square">
            <a:spAutoFit/>
          </a:bodyPr>
          <a:lstStyle/>
          <a:p>
            <a:pPr marL="285750" indent="-285750">
              <a:buFont typeface="Arial" panose="020B0604020202020204" pitchFamily="34" charset="0"/>
              <a:buChar char="•"/>
            </a:pPr>
            <a:r>
              <a:rPr lang="en-US" altLang="zh-CN" sz="1600" dirty="0">
                <a:latin typeface="Times" pitchFamily="2" charset="0"/>
              </a:rPr>
              <a:t>Extract similarities between each history utterance and the response</a:t>
            </a:r>
          </a:p>
          <a:p>
            <a:pPr marL="285750" indent="-285750">
              <a:buFont typeface="Arial" panose="020B0604020202020204" pitchFamily="34" charset="0"/>
              <a:buChar char="•"/>
            </a:pPr>
            <a:r>
              <a:rPr lang="en-US" altLang="zh-CN" sz="1600" dirty="0">
                <a:latin typeface="Times" pitchFamily="2" charset="0"/>
              </a:rPr>
              <a:t>The matching information aggregated from each pair (mostly in a chronological way) </a:t>
            </a:r>
          </a:p>
        </p:txBody>
      </p:sp>
      <p:sp>
        <p:nvSpPr>
          <p:cNvPr id="5" name="标题 2">
            <a:extLst>
              <a:ext uri="{FF2B5EF4-FFF2-40B4-BE49-F238E27FC236}">
                <a16:creationId xmlns:a16="http://schemas.microsoft.com/office/drawing/2014/main" xmlns="" id="{F3243C8E-80C2-374F-B8C9-B85F36B622F7}"/>
              </a:ext>
            </a:extLst>
          </p:cNvPr>
          <p:cNvSpPr>
            <a:spLocks noGrp="1"/>
          </p:cNvSpPr>
          <p:nvPr>
            <p:ph type="title"/>
          </p:nvPr>
        </p:nvSpPr>
        <p:spPr>
          <a:xfrm>
            <a:off x="494024" y="974277"/>
            <a:ext cx="8372163" cy="574183"/>
          </a:xfrm>
        </p:spPr>
        <p:txBody>
          <a:bodyPr/>
          <a:lstStyle/>
          <a:p>
            <a:r>
              <a:rPr lang="en-US" altLang="zh-CN" dirty="0"/>
              <a:t>Hierarchical</a:t>
            </a:r>
            <a:r>
              <a:rPr lang="zh-CN" altLang="en-US" dirty="0"/>
              <a:t> </a:t>
            </a:r>
            <a:r>
              <a:rPr lang="en-US" altLang="zh-CN" dirty="0"/>
              <a:t>Models</a:t>
            </a:r>
            <a:endParaRPr lang="zh-CN" altLang="en-US" dirty="0"/>
          </a:p>
        </p:txBody>
      </p:sp>
    </p:spTree>
    <p:extLst>
      <p:ext uri="{BB962C8B-B14F-4D97-AF65-F5344CB8AC3E}">
        <p14:creationId xmlns:p14="http://schemas.microsoft.com/office/powerpoint/2010/main" val="617788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7D5F73E2-0D7D-6C4B-9FB7-C40CB9706D60}"/>
              </a:ext>
            </a:extLst>
          </p:cNvPr>
          <p:cNvPicPr>
            <a:picLocks noChangeAspect="1"/>
          </p:cNvPicPr>
          <p:nvPr/>
        </p:nvPicPr>
        <p:blipFill rotWithShape="1">
          <a:blip r:embed="rId2"/>
          <a:srcRect t="3549"/>
          <a:stretch/>
        </p:blipFill>
        <p:spPr>
          <a:xfrm>
            <a:off x="1287117" y="1908313"/>
            <a:ext cx="6067840" cy="4381864"/>
          </a:xfrm>
          <a:prstGeom prst="rect">
            <a:avLst/>
          </a:prstGeom>
        </p:spPr>
      </p:pic>
      <p:sp>
        <p:nvSpPr>
          <p:cNvPr id="2" name="矩形 1">
            <a:extLst>
              <a:ext uri="{FF2B5EF4-FFF2-40B4-BE49-F238E27FC236}">
                <a16:creationId xmlns:a16="http://schemas.microsoft.com/office/drawing/2014/main" xmlns="" id="{882BC4CA-E074-3B42-844A-74D6B29E0A1A}"/>
              </a:ext>
            </a:extLst>
          </p:cNvPr>
          <p:cNvSpPr/>
          <p:nvPr/>
        </p:nvSpPr>
        <p:spPr>
          <a:xfrm>
            <a:off x="2192113" y="6204704"/>
            <a:ext cx="4576894" cy="369332"/>
          </a:xfrm>
          <a:prstGeom prst="rect">
            <a:avLst/>
          </a:prstGeom>
        </p:spPr>
        <p:txBody>
          <a:bodyPr wrap="none">
            <a:spAutoFit/>
          </a:bodyPr>
          <a:lstStyle/>
          <a:p>
            <a:r>
              <a:rPr lang="en-US" altLang="zh-CN" dirty="0">
                <a:latin typeface="Times" pitchFamily="2" charset="0"/>
              </a:rPr>
              <a:t>concatenating all of the utterances as the input. </a:t>
            </a:r>
          </a:p>
        </p:txBody>
      </p:sp>
      <p:sp>
        <p:nvSpPr>
          <p:cNvPr id="5" name="标题 2">
            <a:extLst>
              <a:ext uri="{FF2B5EF4-FFF2-40B4-BE49-F238E27FC236}">
                <a16:creationId xmlns:a16="http://schemas.microsoft.com/office/drawing/2014/main" xmlns="" id="{CE26D0B8-EC34-A74D-8203-E6DF191DB784}"/>
              </a:ext>
            </a:extLst>
          </p:cNvPr>
          <p:cNvSpPr>
            <a:spLocks noGrp="1"/>
          </p:cNvSpPr>
          <p:nvPr>
            <p:ph type="title"/>
          </p:nvPr>
        </p:nvSpPr>
        <p:spPr>
          <a:xfrm>
            <a:off x="494024" y="974277"/>
            <a:ext cx="8372163" cy="574183"/>
          </a:xfrm>
        </p:spPr>
        <p:txBody>
          <a:bodyPr/>
          <a:lstStyle/>
          <a:p>
            <a:r>
              <a:rPr lang="en-US" altLang="zh-CN" dirty="0"/>
              <a:t>Pretrained Language Models</a:t>
            </a:r>
            <a:endParaRPr lang="zh-CN" altLang="en-US" dirty="0"/>
          </a:p>
        </p:txBody>
      </p:sp>
    </p:spTree>
    <p:extLst>
      <p:ext uri="{BB962C8B-B14F-4D97-AF65-F5344CB8AC3E}">
        <p14:creationId xmlns:p14="http://schemas.microsoft.com/office/powerpoint/2010/main" val="2366207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6D99946F-263A-DB44-8334-0FB76A3EB712}"/>
              </a:ext>
            </a:extLst>
          </p:cNvPr>
          <p:cNvSpPr>
            <a:spLocks noGrp="1"/>
          </p:cNvSpPr>
          <p:nvPr>
            <p:ph sz="quarter" idx="10"/>
          </p:nvPr>
        </p:nvSpPr>
        <p:spPr>
          <a:xfrm>
            <a:off x="494025" y="1685678"/>
            <a:ext cx="8055615" cy="4921498"/>
          </a:xfrm>
        </p:spPr>
        <p:txBody>
          <a:bodyPr>
            <a:normAutofit/>
          </a:bodyPr>
          <a:lstStyle/>
          <a:p>
            <a:r>
              <a:rPr lang="en-US" altLang="zh-CN" i="1" dirty="0">
                <a:latin typeface="Times" pitchFamily="2" charset="0"/>
              </a:rPr>
              <a:t>concatenating</a:t>
            </a:r>
            <a:r>
              <a:rPr lang="en-US" altLang="zh-CN" dirty="0">
                <a:latin typeface="Times" pitchFamily="2" charset="0"/>
              </a:rPr>
              <a:t> all of the utterances as the input</a:t>
            </a:r>
          </a:p>
          <a:p>
            <a:r>
              <a:rPr lang="en-US" altLang="zh-CN" b="1" dirty="0">
                <a:latin typeface="Times" pitchFamily="2" charset="0"/>
              </a:rPr>
              <a:t>The dialogue dependency information </a:t>
            </a:r>
            <a:r>
              <a:rPr lang="en-US" altLang="zh-CN" dirty="0">
                <a:latin typeface="Times" pitchFamily="2" charset="0"/>
              </a:rPr>
              <a:t>between the utterances is largely ignored due to the concatenation operation. </a:t>
            </a:r>
          </a:p>
          <a:p>
            <a:endParaRPr lang="en-US" altLang="zh-CN" dirty="0">
              <a:latin typeface="Times" pitchFamily="2" charset="0"/>
            </a:endParaRPr>
          </a:p>
          <a:p>
            <a:r>
              <a:rPr lang="en-US" altLang="zh-CN" dirty="0">
                <a:latin typeface="Times" pitchFamily="2" charset="0"/>
              </a:rPr>
              <a:t>Both in two-party and multi-party dialogues, several dialogue threads may </a:t>
            </a:r>
            <a:r>
              <a:rPr lang="en-US" altLang="zh-CN" i="1" dirty="0">
                <a:latin typeface="Times" pitchFamily="2" charset="0"/>
              </a:rPr>
              <a:t>entangle</a:t>
            </a:r>
            <a:r>
              <a:rPr lang="en-US" altLang="zh-CN" dirty="0">
                <a:latin typeface="Times" pitchFamily="2" charset="0"/>
              </a:rPr>
              <a:t> with each other.</a:t>
            </a:r>
          </a:p>
          <a:p>
            <a:r>
              <a:rPr lang="en-US" altLang="zh-CN" dirty="0">
                <a:latin typeface="Times" pitchFamily="2" charset="0"/>
              </a:rPr>
              <a:t>Each </a:t>
            </a:r>
            <a:r>
              <a:rPr lang="en-US" altLang="zh-CN" i="1" dirty="0">
                <a:latin typeface="Times" pitchFamily="2" charset="0"/>
              </a:rPr>
              <a:t>dialogue thread</a:t>
            </a:r>
            <a:r>
              <a:rPr lang="en-US" altLang="zh-CN" dirty="0">
                <a:latin typeface="Times" pitchFamily="2" charset="0"/>
              </a:rPr>
              <a:t> is a </a:t>
            </a:r>
            <a:r>
              <a:rPr lang="en-US" altLang="zh-CN" i="1" dirty="0">
                <a:latin typeface="Times" pitchFamily="2" charset="0"/>
              </a:rPr>
              <a:t>self-contained sub-dialogue</a:t>
            </a:r>
            <a:r>
              <a:rPr lang="en-US" altLang="zh-CN" dirty="0">
                <a:latin typeface="Times" pitchFamily="2" charset="0"/>
              </a:rPr>
              <a:t>.</a:t>
            </a:r>
          </a:p>
          <a:p>
            <a:endParaRPr lang="en-US" altLang="zh-CN" dirty="0">
              <a:latin typeface="Times" pitchFamily="2" charset="0"/>
            </a:endParaRPr>
          </a:p>
          <a:p>
            <a:endParaRPr kumimoji="1" lang="zh-CN" altLang="en-US" dirty="0">
              <a:latin typeface="Times" pitchFamily="2" charset="0"/>
            </a:endParaRPr>
          </a:p>
        </p:txBody>
      </p:sp>
      <p:sp>
        <p:nvSpPr>
          <p:cNvPr id="3" name="标题 2">
            <a:extLst>
              <a:ext uri="{FF2B5EF4-FFF2-40B4-BE49-F238E27FC236}">
                <a16:creationId xmlns:a16="http://schemas.microsoft.com/office/drawing/2014/main" xmlns="" id="{4E17AFB0-4865-A54F-B679-7AC8F563AC43}"/>
              </a:ext>
            </a:extLst>
          </p:cNvPr>
          <p:cNvSpPr>
            <a:spLocks noGrp="1"/>
          </p:cNvSpPr>
          <p:nvPr>
            <p:ph type="title"/>
          </p:nvPr>
        </p:nvSpPr>
        <p:spPr/>
        <p:txBody>
          <a:bodyPr/>
          <a:lstStyle/>
          <a:p>
            <a:r>
              <a:rPr kumimoji="1" lang="en-US" altLang="zh-CN" dirty="0"/>
              <a:t>Motivation</a:t>
            </a:r>
            <a:endParaRPr kumimoji="1" lang="zh-CN" altLang="en-US" dirty="0"/>
          </a:p>
        </p:txBody>
      </p:sp>
    </p:spTree>
    <p:extLst>
      <p:ext uri="{BB962C8B-B14F-4D97-AF65-F5344CB8AC3E}">
        <p14:creationId xmlns:p14="http://schemas.microsoft.com/office/powerpoint/2010/main" val="679508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17AFB0-4865-A54F-B679-7AC8F563AC43}"/>
              </a:ext>
            </a:extLst>
          </p:cNvPr>
          <p:cNvSpPr>
            <a:spLocks noGrp="1"/>
          </p:cNvSpPr>
          <p:nvPr>
            <p:ph type="title"/>
          </p:nvPr>
        </p:nvSpPr>
        <p:spPr/>
        <p:txBody>
          <a:bodyPr/>
          <a:lstStyle/>
          <a:p>
            <a:r>
              <a:rPr kumimoji="1" lang="en-US" altLang="zh-CN" dirty="0"/>
              <a:t>Motivation -- multi-party</a:t>
            </a:r>
            <a:endParaRPr kumimoji="1" lang="zh-CN" altLang="en-US" dirty="0"/>
          </a:p>
        </p:txBody>
      </p:sp>
      <p:pic>
        <p:nvPicPr>
          <p:cNvPr id="4" name="图片 3">
            <a:extLst>
              <a:ext uri="{FF2B5EF4-FFF2-40B4-BE49-F238E27FC236}">
                <a16:creationId xmlns:a16="http://schemas.microsoft.com/office/drawing/2014/main" xmlns="" id="{5504CE69-8761-CC4F-9DD9-939675543045}"/>
              </a:ext>
            </a:extLst>
          </p:cNvPr>
          <p:cNvPicPr>
            <a:picLocks noChangeAspect="1"/>
          </p:cNvPicPr>
          <p:nvPr/>
        </p:nvPicPr>
        <p:blipFill rotWithShape="1">
          <a:blip r:embed="rId2"/>
          <a:srcRect l="4454" t="4147" r="913" b="4837"/>
          <a:stretch/>
        </p:blipFill>
        <p:spPr>
          <a:xfrm>
            <a:off x="1099081" y="1997361"/>
            <a:ext cx="6945838" cy="3886362"/>
          </a:xfrm>
          <a:prstGeom prst="rect">
            <a:avLst/>
          </a:prstGeom>
        </p:spPr>
      </p:pic>
    </p:spTree>
    <p:extLst>
      <p:ext uri="{BB962C8B-B14F-4D97-AF65-F5344CB8AC3E}">
        <p14:creationId xmlns:p14="http://schemas.microsoft.com/office/powerpoint/2010/main" val="3705325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17AFB0-4865-A54F-B679-7AC8F563AC43}"/>
              </a:ext>
            </a:extLst>
          </p:cNvPr>
          <p:cNvSpPr>
            <a:spLocks noGrp="1"/>
          </p:cNvSpPr>
          <p:nvPr>
            <p:ph type="title"/>
          </p:nvPr>
        </p:nvSpPr>
        <p:spPr/>
        <p:txBody>
          <a:bodyPr/>
          <a:lstStyle/>
          <a:p>
            <a:r>
              <a:rPr kumimoji="1" lang="en-US" altLang="zh-CN" dirty="0"/>
              <a:t>Motivation -- two-party</a:t>
            </a:r>
            <a:endParaRPr kumimoji="1" lang="zh-CN" altLang="en-US" dirty="0"/>
          </a:p>
        </p:txBody>
      </p:sp>
      <p:pic>
        <p:nvPicPr>
          <p:cNvPr id="5" name="内容占位符 5">
            <a:extLst>
              <a:ext uri="{FF2B5EF4-FFF2-40B4-BE49-F238E27FC236}">
                <a16:creationId xmlns:a16="http://schemas.microsoft.com/office/drawing/2014/main" xmlns="" id="{A5172F59-7321-224A-AEEB-A579478ED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791" y="1925820"/>
            <a:ext cx="7134628" cy="4400623"/>
          </a:xfrm>
          <a:prstGeom prst="rect">
            <a:avLst/>
          </a:prstGeom>
        </p:spPr>
      </p:pic>
      <p:cxnSp>
        <p:nvCxnSpPr>
          <p:cNvPr id="6" name="直线箭头连接符 5">
            <a:extLst>
              <a:ext uri="{FF2B5EF4-FFF2-40B4-BE49-F238E27FC236}">
                <a16:creationId xmlns:a16="http://schemas.microsoft.com/office/drawing/2014/main" xmlns="" id="{217F2101-5F28-6646-BEB6-BD160120E661}"/>
              </a:ext>
            </a:extLst>
          </p:cNvPr>
          <p:cNvCxnSpPr/>
          <p:nvPr/>
        </p:nvCxnSpPr>
        <p:spPr>
          <a:xfrm>
            <a:off x="4480560" y="2495006"/>
            <a:ext cx="365760" cy="261257"/>
          </a:xfrm>
          <a:prstGeom prst="straightConnector1">
            <a:avLst/>
          </a:prstGeom>
          <a:ln w="28575">
            <a:solidFill>
              <a:srgbClr val="3F6EA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xmlns="" id="{F3CF2FE9-18D4-9948-AF50-9E258AAE3882}"/>
              </a:ext>
            </a:extLst>
          </p:cNvPr>
          <p:cNvCxnSpPr/>
          <p:nvPr/>
        </p:nvCxnSpPr>
        <p:spPr>
          <a:xfrm flipH="1">
            <a:off x="4323806" y="2847703"/>
            <a:ext cx="666205" cy="914400"/>
          </a:xfrm>
          <a:prstGeom prst="straightConnector1">
            <a:avLst/>
          </a:prstGeom>
          <a:ln w="28575">
            <a:solidFill>
              <a:srgbClr val="3F6EA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xmlns="" id="{B1B4A9E1-2F54-5044-85E7-65F91E122ABB}"/>
              </a:ext>
            </a:extLst>
          </p:cNvPr>
          <p:cNvCxnSpPr/>
          <p:nvPr/>
        </p:nvCxnSpPr>
        <p:spPr>
          <a:xfrm>
            <a:off x="4336869" y="3788229"/>
            <a:ext cx="0" cy="496388"/>
          </a:xfrm>
          <a:prstGeom prst="straightConnector1">
            <a:avLst/>
          </a:prstGeom>
          <a:ln w="28575">
            <a:solidFill>
              <a:srgbClr val="3F6EA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xmlns="" id="{72AB1595-8A4F-6043-95C0-98B9AB0B46E7}"/>
              </a:ext>
            </a:extLst>
          </p:cNvPr>
          <p:cNvCxnSpPr/>
          <p:nvPr/>
        </p:nvCxnSpPr>
        <p:spPr>
          <a:xfrm>
            <a:off x="4323806" y="4362994"/>
            <a:ext cx="0" cy="339635"/>
          </a:xfrm>
          <a:prstGeom prst="straightConnector1">
            <a:avLst/>
          </a:prstGeom>
          <a:ln w="28575">
            <a:solidFill>
              <a:srgbClr val="3F6EA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xmlns="" id="{F7DB9EF8-F33C-2040-941A-BED68F040DA9}"/>
              </a:ext>
            </a:extLst>
          </p:cNvPr>
          <p:cNvCxnSpPr/>
          <p:nvPr/>
        </p:nvCxnSpPr>
        <p:spPr>
          <a:xfrm flipH="1">
            <a:off x="4323806" y="4754880"/>
            <a:ext cx="13063" cy="574766"/>
          </a:xfrm>
          <a:prstGeom prst="straightConnector1">
            <a:avLst/>
          </a:prstGeom>
          <a:ln w="28575">
            <a:solidFill>
              <a:srgbClr val="3F6EA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xmlns="" id="{7774E47E-D2B2-B24E-9A74-1658C3F772BF}"/>
              </a:ext>
            </a:extLst>
          </p:cNvPr>
          <p:cNvCxnSpPr/>
          <p:nvPr/>
        </p:nvCxnSpPr>
        <p:spPr>
          <a:xfrm>
            <a:off x="4336869" y="2514600"/>
            <a:ext cx="653142" cy="790303"/>
          </a:xfrm>
          <a:prstGeom prst="straightConnector1">
            <a:avLst/>
          </a:prstGeom>
          <a:ln w="28575">
            <a:solidFill>
              <a:srgbClr val="3F6EA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xmlns="" id="{5788FBAE-EEF2-2D49-9C46-BB94DCADF8E8}"/>
              </a:ext>
            </a:extLst>
          </p:cNvPr>
          <p:cNvCxnSpPr/>
          <p:nvPr/>
        </p:nvCxnSpPr>
        <p:spPr>
          <a:xfrm flipH="1">
            <a:off x="4219303" y="3304903"/>
            <a:ext cx="770708" cy="62049"/>
          </a:xfrm>
          <a:prstGeom prst="straightConnector1">
            <a:avLst/>
          </a:prstGeom>
          <a:ln w="28575">
            <a:solidFill>
              <a:srgbClr val="3F6EA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xmlns="" id="{837A6FB4-83CD-3A4E-9F42-A3CBDA34F9F8}"/>
              </a:ext>
            </a:extLst>
          </p:cNvPr>
          <p:cNvCxnSpPr/>
          <p:nvPr/>
        </p:nvCxnSpPr>
        <p:spPr>
          <a:xfrm flipH="1">
            <a:off x="4232366" y="5707006"/>
            <a:ext cx="757645" cy="314971"/>
          </a:xfrm>
          <a:prstGeom prst="straightConnector1">
            <a:avLst/>
          </a:prstGeom>
          <a:ln w="28575">
            <a:solidFill>
              <a:srgbClr val="3F6EA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xmlns="" id="{72B27029-0E28-C340-B8F6-386557551211}"/>
              </a:ext>
            </a:extLst>
          </p:cNvPr>
          <p:cNvCxnSpPr>
            <a:cxnSpLocks/>
          </p:cNvCxnSpPr>
          <p:nvPr/>
        </p:nvCxnSpPr>
        <p:spPr>
          <a:xfrm>
            <a:off x="4336869" y="4219303"/>
            <a:ext cx="653142" cy="313508"/>
          </a:xfrm>
          <a:prstGeom prst="straightConnector1">
            <a:avLst/>
          </a:prstGeom>
          <a:ln w="28575">
            <a:solidFill>
              <a:srgbClr val="3F6EA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xmlns="" id="{16866427-551B-EC48-A7D4-F172671CBAF1}"/>
              </a:ext>
            </a:extLst>
          </p:cNvPr>
          <p:cNvCxnSpPr/>
          <p:nvPr/>
        </p:nvCxnSpPr>
        <p:spPr>
          <a:xfrm>
            <a:off x="4323806" y="4683986"/>
            <a:ext cx="666205" cy="253774"/>
          </a:xfrm>
          <a:prstGeom prst="straightConnector1">
            <a:avLst/>
          </a:prstGeom>
          <a:ln w="28575">
            <a:solidFill>
              <a:srgbClr val="3F6EA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xmlns="" id="{AC620567-E175-8D4A-92D1-C44982F0E615}"/>
              </a:ext>
            </a:extLst>
          </p:cNvPr>
          <p:cNvCxnSpPr/>
          <p:nvPr/>
        </p:nvCxnSpPr>
        <p:spPr>
          <a:xfrm>
            <a:off x="4336869" y="5354992"/>
            <a:ext cx="653142" cy="289965"/>
          </a:xfrm>
          <a:prstGeom prst="straightConnector1">
            <a:avLst/>
          </a:prstGeom>
          <a:ln w="28575">
            <a:solidFill>
              <a:srgbClr val="3F6EA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xmlns="" id="{41B215E1-2643-4F47-904A-A489EF364754}"/>
              </a:ext>
            </a:extLst>
          </p:cNvPr>
          <p:cNvCxnSpPr/>
          <p:nvPr/>
        </p:nvCxnSpPr>
        <p:spPr>
          <a:xfrm flipH="1" flipV="1">
            <a:off x="4219303" y="3366952"/>
            <a:ext cx="770708" cy="2278005"/>
          </a:xfrm>
          <a:prstGeom prst="straightConnector1">
            <a:avLst/>
          </a:prstGeom>
          <a:ln w="28575">
            <a:solidFill>
              <a:srgbClr val="3F6EA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74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Task Description</a:t>
            </a:r>
            <a:endParaRPr lang="zh-CN" altLang="en-US" sz="2400" dirty="0">
              <a:solidFill>
                <a:schemeClr val="tx1">
                  <a:lumMod val="75000"/>
                  <a:lumOff val="25000"/>
                </a:schemeClr>
              </a:solidFill>
              <a:latin typeface="Times" pitchFamily="2" charset="0"/>
            </a:endParaRP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Motivation</a:t>
            </a:r>
            <a:endParaRPr lang="zh-CN" altLang="en-US" sz="2400" dirty="0">
              <a:solidFill>
                <a:schemeClr val="tx1">
                  <a:lumMod val="75000"/>
                  <a:lumOff val="25000"/>
                </a:schemeClr>
              </a:solidFill>
              <a:latin typeface="Times" pitchFamily="2" charset="0"/>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Approach</a:t>
            </a:r>
            <a:endParaRPr lang="zh-CN" altLang="en-US" sz="2400" dirty="0">
              <a:solidFill>
                <a:schemeClr val="tx1">
                  <a:lumMod val="75000"/>
                  <a:lumOff val="25000"/>
                </a:schemeClr>
              </a:solidFill>
              <a:latin typeface="Times" pitchFamily="2" charset="0"/>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Evaluation</a:t>
            </a:r>
            <a:endParaRPr lang="zh-CN" altLang="en-US" sz="2400" dirty="0">
              <a:solidFill>
                <a:schemeClr val="tx1">
                  <a:lumMod val="75000"/>
                  <a:lumOff val="25000"/>
                </a:schemeClr>
              </a:solidFill>
              <a:latin typeface="Times" pitchFamily="2" charset="0"/>
            </a:endParaRPr>
          </a:p>
        </p:txBody>
      </p:sp>
    </p:spTree>
    <p:extLst>
      <p:ext uri="{BB962C8B-B14F-4D97-AF65-F5344CB8AC3E}">
        <p14:creationId xmlns:p14="http://schemas.microsoft.com/office/powerpoint/2010/main" val="2473960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4" y="1685678"/>
            <a:ext cx="8649975" cy="4921498"/>
          </a:xfrm>
        </p:spPr>
        <p:txBody>
          <a:bodyPr/>
          <a:lstStyle/>
          <a:p>
            <a:r>
              <a:rPr lang="en-US" altLang="zh-CN" b="1" dirty="0">
                <a:latin typeface="Times" pitchFamily="2" charset="0"/>
              </a:rPr>
              <a:t>Dialogue Extraction Algorithm</a:t>
            </a:r>
          </a:p>
          <a:p>
            <a:r>
              <a:rPr lang="en-US" altLang="zh-CN" dirty="0">
                <a:latin typeface="Times" pitchFamily="2" charset="0"/>
              </a:rPr>
              <a:t>1. Do </a:t>
            </a:r>
            <a:r>
              <a:rPr lang="en-US" altLang="zh-CN" i="1" dirty="0">
                <a:latin typeface="Times" pitchFamily="2" charset="0"/>
              </a:rPr>
              <a:t>discourse parsing </a:t>
            </a:r>
            <a:r>
              <a:rPr lang="en-US" altLang="zh-CN" dirty="0">
                <a:latin typeface="Times" pitchFamily="2" charset="0"/>
              </a:rPr>
              <a:t>for dialogue context.</a:t>
            </a:r>
          </a:p>
          <a:p>
            <a:r>
              <a:rPr lang="en-US" altLang="zh-CN" dirty="0">
                <a:latin typeface="Times" pitchFamily="2" charset="0"/>
              </a:rPr>
              <a:t>2. Extract original context into the dialogue threads according to parsed tree</a:t>
            </a:r>
          </a:p>
          <a:p>
            <a:pPr marL="0" indent="0">
              <a:buNone/>
            </a:pPr>
            <a:endParaRPr lang="en-US" altLang="zh-CN" b="1" dirty="0">
              <a:latin typeface="Times" pitchFamily="2" charset="0"/>
            </a:endParaRPr>
          </a:p>
          <a:p>
            <a:endParaRPr lang="en-US" altLang="zh-CN" dirty="0">
              <a:latin typeface="Times" pitchFamily="2" charset="0"/>
            </a:endParaRPr>
          </a:p>
          <a:p>
            <a:endParaRPr lang="en-US" altLang="zh-CN" b="1" dirty="0">
              <a:latin typeface="Times" pitchFamily="2" charset="0"/>
            </a:endParaRPr>
          </a:p>
          <a:p>
            <a:pPr marL="0" indent="0">
              <a:lnSpc>
                <a:spcPct val="150000"/>
              </a:lnSpc>
              <a:buNone/>
            </a:pPr>
            <a:endParaRPr lang="en-US" altLang="zh-CN" dirty="0">
              <a:latin typeface="Times" pitchFamily="2" charset="0"/>
            </a:endParaRPr>
          </a:p>
        </p:txBody>
      </p:sp>
      <p:sp>
        <p:nvSpPr>
          <p:cNvPr id="3" name="标题 2"/>
          <p:cNvSpPr>
            <a:spLocks noGrp="1"/>
          </p:cNvSpPr>
          <p:nvPr>
            <p:ph type="title"/>
          </p:nvPr>
        </p:nvSpPr>
        <p:spPr/>
        <p:txBody>
          <a:bodyPr/>
          <a:lstStyle/>
          <a:p>
            <a:r>
              <a:rPr lang="en-US" altLang="zh-CN" dirty="0"/>
              <a:t>Approach</a:t>
            </a:r>
            <a:endParaRPr lang="zh-CN" altLang="en-US" dirty="0"/>
          </a:p>
        </p:txBody>
      </p:sp>
      <p:pic>
        <p:nvPicPr>
          <p:cNvPr id="2" name="图片 1">
            <a:extLst>
              <a:ext uri="{FF2B5EF4-FFF2-40B4-BE49-F238E27FC236}">
                <a16:creationId xmlns:a16="http://schemas.microsoft.com/office/drawing/2014/main" xmlns="" id="{D2299AB1-EB35-3C47-9076-833420A0BF53}"/>
              </a:ext>
            </a:extLst>
          </p:cNvPr>
          <p:cNvPicPr>
            <a:picLocks noChangeAspect="1"/>
          </p:cNvPicPr>
          <p:nvPr/>
        </p:nvPicPr>
        <p:blipFill>
          <a:blip r:embed="rId3"/>
          <a:stretch>
            <a:fillRect/>
          </a:stretch>
        </p:blipFill>
        <p:spPr>
          <a:xfrm>
            <a:off x="2018211" y="3176255"/>
            <a:ext cx="5107578" cy="3548545"/>
          </a:xfrm>
          <a:prstGeom prst="rect">
            <a:avLst/>
          </a:prstGeom>
        </p:spPr>
      </p:pic>
    </p:spTree>
    <p:extLst>
      <p:ext uri="{BB962C8B-B14F-4D97-AF65-F5344CB8AC3E}">
        <p14:creationId xmlns:p14="http://schemas.microsoft.com/office/powerpoint/2010/main" val="3210218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077975" cy="4921498"/>
          </a:xfrm>
        </p:spPr>
        <p:txBody>
          <a:bodyPr/>
          <a:lstStyle/>
          <a:p>
            <a:r>
              <a:rPr lang="en-US" altLang="zh-CN" b="1" dirty="0">
                <a:latin typeface="Times" pitchFamily="2" charset="0"/>
              </a:rPr>
              <a:t>Thread-based Encoder Model</a:t>
            </a:r>
          </a:p>
          <a:p>
            <a:endParaRPr lang="en-US" altLang="zh-CN" b="1" dirty="0">
              <a:latin typeface="Times" pitchFamily="2" charset="0"/>
            </a:endParaRPr>
          </a:p>
          <a:p>
            <a:endParaRPr lang="en-US" altLang="zh-CN" dirty="0">
              <a:latin typeface="Times" pitchFamily="2" charset="0"/>
            </a:endParaRPr>
          </a:p>
          <a:p>
            <a:endParaRPr lang="en-US" altLang="zh-CN" b="1" dirty="0">
              <a:latin typeface="Times" pitchFamily="2" charset="0"/>
            </a:endParaRPr>
          </a:p>
          <a:p>
            <a:pPr marL="0" indent="0">
              <a:lnSpc>
                <a:spcPct val="150000"/>
              </a:lnSpc>
              <a:buNone/>
            </a:pPr>
            <a:endParaRPr lang="en-US" altLang="zh-CN" dirty="0">
              <a:latin typeface="Times" pitchFamily="2" charset="0"/>
            </a:endParaRPr>
          </a:p>
        </p:txBody>
      </p:sp>
      <p:sp>
        <p:nvSpPr>
          <p:cNvPr id="3" name="标题 2"/>
          <p:cNvSpPr>
            <a:spLocks noGrp="1"/>
          </p:cNvSpPr>
          <p:nvPr>
            <p:ph type="title"/>
          </p:nvPr>
        </p:nvSpPr>
        <p:spPr/>
        <p:txBody>
          <a:bodyPr/>
          <a:lstStyle/>
          <a:p>
            <a:r>
              <a:rPr lang="en-US" altLang="zh-CN" dirty="0"/>
              <a:t>Approach</a:t>
            </a:r>
            <a:endParaRPr lang="zh-CN" altLang="en-US" dirty="0"/>
          </a:p>
        </p:txBody>
      </p:sp>
      <p:pic>
        <p:nvPicPr>
          <p:cNvPr id="5" name="图片 4">
            <a:extLst>
              <a:ext uri="{FF2B5EF4-FFF2-40B4-BE49-F238E27FC236}">
                <a16:creationId xmlns:a16="http://schemas.microsoft.com/office/drawing/2014/main" xmlns="" id="{BF5C1A07-A2F1-3D48-8249-7DE69FEACCE7}"/>
              </a:ext>
            </a:extLst>
          </p:cNvPr>
          <p:cNvPicPr>
            <a:picLocks noChangeAspect="1"/>
          </p:cNvPicPr>
          <p:nvPr/>
        </p:nvPicPr>
        <p:blipFill>
          <a:blip r:embed="rId3"/>
          <a:stretch>
            <a:fillRect/>
          </a:stretch>
        </p:blipFill>
        <p:spPr>
          <a:xfrm>
            <a:off x="1494345" y="2136195"/>
            <a:ext cx="6155309" cy="4271476"/>
          </a:xfrm>
          <a:prstGeom prst="rect">
            <a:avLst/>
          </a:prstGeom>
        </p:spPr>
      </p:pic>
    </p:spTree>
    <p:extLst>
      <p:ext uri="{BB962C8B-B14F-4D97-AF65-F5344CB8AC3E}">
        <p14:creationId xmlns:p14="http://schemas.microsoft.com/office/powerpoint/2010/main" val="230331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Task Description</a:t>
            </a:r>
            <a:endParaRPr lang="zh-CN" altLang="en-US" sz="2400" dirty="0">
              <a:solidFill>
                <a:schemeClr val="tx1">
                  <a:lumMod val="75000"/>
                  <a:lumOff val="25000"/>
                </a:schemeClr>
              </a:solidFill>
              <a:latin typeface="Times" pitchFamily="2" charset="0"/>
            </a:endParaRP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Motivation</a:t>
            </a:r>
            <a:endParaRPr lang="zh-CN" altLang="en-US" sz="2400" dirty="0">
              <a:solidFill>
                <a:schemeClr val="tx1">
                  <a:lumMod val="75000"/>
                  <a:lumOff val="25000"/>
                </a:schemeClr>
              </a:solidFill>
              <a:latin typeface="Times" pitchFamily="2" charset="0"/>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Approach</a:t>
            </a:r>
            <a:endParaRPr lang="zh-CN" altLang="en-US" sz="2400" dirty="0">
              <a:solidFill>
                <a:schemeClr val="tx1">
                  <a:lumMod val="75000"/>
                  <a:lumOff val="25000"/>
                </a:schemeClr>
              </a:solidFill>
              <a:latin typeface="Times" pitchFamily="2" charset="0"/>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Evaluation</a:t>
            </a:r>
            <a:endParaRPr lang="zh-CN" altLang="en-US" sz="2400" dirty="0">
              <a:solidFill>
                <a:schemeClr val="tx1">
                  <a:lumMod val="75000"/>
                  <a:lumOff val="25000"/>
                </a:schemeClr>
              </a:solidFill>
              <a:latin typeface="Times" pitchFamily="2" charset="0"/>
            </a:endParaRPr>
          </a:p>
        </p:txBody>
      </p:sp>
    </p:spTree>
    <p:extLst>
      <p:ext uri="{BB962C8B-B14F-4D97-AF65-F5344CB8AC3E}">
        <p14:creationId xmlns:p14="http://schemas.microsoft.com/office/powerpoint/2010/main" val="296670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3A890FA4-2395-8549-9010-4CBD93BB9915}"/>
              </a:ext>
            </a:extLst>
          </p:cNvPr>
          <p:cNvSpPr>
            <a:spLocks noGrp="1"/>
          </p:cNvSpPr>
          <p:nvPr>
            <p:ph type="title"/>
          </p:nvPr>
        </p:nvSpPr>
        <p:spPr/>
        <p:txBody>
          <a:bodyPr/>
          <a:lstStyle/>
          <a:p>
            <a:r>
              <a:rPr kumimoji="1" lang="en-US" altLang="zh-CN" dirty="0"/>
              <a:t>Evaluation</a:t>
            </a:r>
            <a:endParaRPr kumimoji="1" lang="zh-CN" altLang="en-US" dirty="0"/>
          </a:p>
        </p:txBody>
      </p:sp>
      <p:sp>
        <p:nvSpPr>
          <p:cNvPr id="4" name="内容占位符 3">
            <a:extLst>
              <a:ext uri="{FF2B5EF4-FFF2-40B4-BE49-F238E27FC236}">
                <a16:creationId xmlns:a16="http://schemas.microsoft.com/office/drawing/2014/main" xmlns="" id="{76628F1A-4DEA-E14C-8C85-1D228BEEE945}"/>
              </a:ext>
            </a:extLst>
          </p:cNvPr>
          <p:cNvSpPr txBox="1">
            <a:spLocks/>
          </p:cNvSpPr>
          <p:nvPr/>
        </p:nvSpPr>
        <p:spPr>
          <a:xfrm>
            <a:off x="646425" y="1838078"/>
            <a:ext cx="4291731"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latin typeface="Times" pitchFamily="2" charset="0"/>
              </a:rPr>
              <a:t>Extraction Results</a:t>
            </a:r>
            <a:endParaRPr lang="en-US" altLang="zh-CN" dirty="0">
              <a:latin typeface="Times" pitchFamily="2" charset="0"/>
            </a:endParaRPr>
          </a:p>
          <a:p>
            <a:endParaRPr lang="en-US" altLang="zh-CN" b="1" dirty="0">
              <a:latin typeface="Times" pitchFamily="2" charset="0"/>
            </a:endParaRPr>
          </a:p>
          <a:p>
            <a:pPr marL="0" indent="0">
              <a:lnSpc>
                <a:spcPct val="150000"/>
              </a:lnSpc>
              <a:buFont typeface="Calibri" panose="020F0502020204030204" pitchFamily="34" charset="0"/>
              <a:buNone/>
            </a:pPr>
            <a:endParaRPr lang="en-US" altLang="zh-CN" dirty="0">
              <a:latin typeface="Times" pitchFamily="2" charset="0"/>
            </a:endParaRPr>
          </a:p>
        </p:txBody>
      </p:sp>
      <p:sp>
        <p:nvSpPr>
          <p:cNvPr id="16" name="文本框 15">
            <a:extLst>
              <a:ext uri="{FF2B5EF4-FFF2-40B4-BE49-F238E27FC236}">
                <a16:creationId xmlns:a16="http://schemas.microsoft.com/office/drawing/2014/main" xmlns="" id="{6DA4364C-74C4-0447-8832-BBB997C55E9E}"/>
              </a:ext>
            </a:extLst>
          </p:cNvPr>
          <p:cNvSpPr txBox="1"/>
          <p:nvPr/>
        </p:nvSpPr>
        <p:spPr>
          <a:xfrm>
            <a:off x="1267097" y="2495006"/>
            <a:ext cx="6805749"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latin typeface="Times" pitchFamily="2" charset="0"/>
              </a:rPr>
              <a:t>how long does a package wait in the proposed queue </a:t>
            </a:r>
            <a:r>
              <a:rPr kumimoji="1" lang="en-US" altLang="zh-CN" dirty="0" err="1">
                <a:latin typeface="Times" pitchFamily="2" charset="0"/>
              </a:rPr>
              <a:t>til</a:t>
            </a:r>
            <a:r>
              <a:rPr kumimoji="1" lang="en-US" altLang="zh-CN" dirty="0">
                <a:latin typeface="Times" pitchFamily="2" charset="0"/>
              </a:rPr>
              <a:t> it makes - proposed ? </a:t>
            </a:r>
          </a:p>
        </p:txBody>
      </p:sp>
      <p:sp>
        <p:nvSpPr>
          <p:cNvPr id="17" name="文本框 16">
            <a:extLst>
              <a:ext uri="{FF2B5EF4-FFF2-40B4-BE49-F238E27FC236}">
                <a16:creationId xmlns:a16="http://schemas.microsoft.com/office/drawing/2014/main" xmlns="" id="{AAF70CCF-FE4C-814D-99FC-576B66EA380B}"/>
              </a:ext>
            </a:extLst>
          </p:cNvPr>
          <p:cNvSpPr txBox="1"/>
          <p:nvPr/>
        </p:nvSpPr>
        <p:spPr>
          <a:xfrm>
            <a:off x="1267095" y="3386577"/>
            <a:ext cx="6805749"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latin typeface="Times" pitchFamily="2" charset="0"/>
              </a:rPr>
              <a:t>no real time span the work is done by individual teams at times so you would have to watch for it basically . </a:t>
            </a:r>
          </a:p>
        </p:txBody>
      </p:sp>
      <p:sp>
        <p:nvSpPr>
          <p:cNvPr id="18" name="文本框 17">
            <a:extLst>
              <a:ext uri="{FF2B5EF4-FFF2-40B4-BE49-F238E27FC236}">
                <a16:creationId xmlns:a16="http://schemas.microsoft.com/office/drawing/2014/main" xmlns="" id="{B515D634-5A96-CA44-B30D-2438D8368EDC}"/>
              </a:ext>
            </a:extLst>
          </p:cNvPr>
          <p:cNvSpPr txBox="1"/>
          <p:nvPr/>
        </p:nvSpPr>
        <p:spPr>
          <a:xfrm>
            <a:off x="1267095" y="4835104"/>
            <a:ext cx="6805749"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latin typeface="Times" pitchFamily="2" charset="0"/>
              </a:rPr>
              <a:t>some like say a new ff update from </a:t>
            </a:r>
            <a:r>
              <a:rPr kumimoji="1" lang="en-US" altLang="zh-CN" dirty="0" err="1">
                <a:latin typeface="Times" pitchFamily="2" charset="0"/>
              </a:rPr>
              <a:t>mozilla</a:t>
            </a:r>
            <a:r>
              <a:rPr kumimoji="1" lang="en-US" altLang="zh-CN" dirty="0">
                <a:latin typeface="Times" pitchFamily="2" charset="0"/>
              </a:rPr>
              <a:t> might move fast , but not be ported to a earlier release . </a:t>
            </a:r>
          </a:p>
        </p:txBody>
      </p:sp>
      <p:sp>
        <p:nvSpPr>
          <p:cNvPr id="19" name="文本框 18">
            <a:extLst>
              <a:ext uri="{FF2B5EF4-FFF2-40B4-BE49-F238E27FC236}">
                <a16:creationId xmlns:a16="http://schemas.microsoft.com/office/drawing/2014/main" xmlns="" id="{DF47DC55-927D-4D4E-8312-F86AFD5EBF99}"/>
              </a:ext>
            </a:extLst>
          </p:cNvPr>
          <p:cNvSpPr txBox="1"/>
          <p:nvPr/>
        </p:nvSpPr>
        <p:spPr>
          <a:xfrm>
            <a:off x="1277230" y="4198649"/>
            <a:ext cx="6805749"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latin typeface="Times" pitchFamily="2" charset="0"/>
              </a:rPr>
              <a:t>thanks </a:t>
            </a:r>
          </a:p>
        </p:txBody>
      </p:sp>
      <p:sp>
        <p:nvSpPr>
          <p:cNvPr id="20" name="文本框 19">
            <a:extLst>
              <a:ext uri="{FF2B5EF4-FFF2-40B4-BE49-F238E27FC236}">
                <a16:creationId xmlns:a16="http://schemas.microsoft.com/office/drawing/2014/main" xmlns="" id="{113A4463-0D7A-2342-B9D8-2B4A84F0D040}"/>
              </a:ext>
            </a:extLst>
          </p:cNvPr>
          <p:cNvSpPr txBox="1"/>
          <p:nvPr/>
        </p:nvSpPr>
        <p:spPr>
          <a:xfrm>
            <a:off x="1277230" y="5612674"/>
            <a:ext cx="6805749"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err="1">
                <a:latin typeface="Times" pitchFamily="2" charset="0"/>
              </a:rPr>
              <a:t>i</a:t>
            </a:r>
            <a:r>
              <a:rPr kumimoji="1" lang="en-US" altLang="zh-CN" dirty="0">
                <a:latin typeface="Times" pitchFamily="2" charset="0"/>
              </a:rPr>
              <a:t> 'm confused by this comment </a:t>
            </a:r>
            <a:endParaRPr kumimoji="1" lang="zh-CN" altLang="en-US" dirty="0">
              <a:latin typeface="Times" pitchFamily="2" charset="0"/>
            </a:endParaRPr>
          </a:p>
        </p:txBody>
      </p:sp>
      <p:cxnSp>
        <p:nvCxnSpPr>
          <p:cNvPr id="22" name="曲线连接符 21">
            <a:extLst>
              <a:ext uri="{FF2B5EF4-FFF2-40B4-BE49-F238E27FC236}">
                <a16:creationId xmlns:a16="http://schemas.microsoft.com/office/drawing/2014/main" xmlns="" id="{79101D8B-DE58-1548-913A-9D49CA032701}"/>
              </a:ext>
            </a:extLst>
          </p:cNvPr>
          <p:cNvCxnSpPr>
            <a:stCxn id="17" idx="1"/>
            <a:endCxn id="16" idx="1"/>
          </p:cNvCxnSpPr>
          <p:nvPr/>
        </p:nvCxnSpPr>
        <p:spPr>
          <a:xfrm rot="10800000" flipH="1">
            <a:off x="1267095" y="2818173"/>
            <a:ext cx="2" cy="891571"/>
          </a:xfrm>
          <a:prstGeom prst="curvedConnector3">
            <a:avLst>
              <a:gd name="adj1" fmla="val -11430000000"/>
            </a:avLst>
          </a:prstGeom>
          <a:ln w="28575">
            <a:solidFill>
              <a:srgbClr val="3F6EAA"/>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25">
            <a:extLst>
              <a:ext uri="{FF2B5EF4-FFF2-40B4-BE49-F238E27FC236}">
                <a16:creationId xmlns:a16="http://schemas.microsoft.com/office/drawing/2014/main" xmlns="" id="{02C55427-B8E0-3D48-9991-4652D4797162}"/>
              </a:ext>
            </a:extLst>
          </p:cNvPr>
          <p:cNvCxnSpPr>
            <a:stCxn id="19" idx="1"/>
            <a:endCxn id="17" idx="1"/>
          </p:cNvCxnSpPr>
          <p:nvPr/>
        </p:nvCxnSpPr>
        <p:spPr>
          <a:xfrm rot="10800000">
            <a:off x="1267096" y="3709743"/>
            <a:ext cx="10135" cy="673572"/>
          </a:xfrm>
          <a:prstGeom prst="curvedConnector3">
            <a:avLst>
              <a:gd name="adj1" fmla="val 2355550"/>
            </a:avLst>
          </a:prstGeom>
          <a:ln w="28575">
            <a:solidFill>
              <a:srgbClr val="3F6EA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a:extLst>
              <a:ext uri="{FF2B5EF4-FFF2-40B4-BE49-F238E27FC236}">
                <a16:creationId xmlns:a16="http://schemas.microsoft.com/office/drawing/2014/main" xmlns="" id="{136BCB26-2E28-2B44-B643-BAFECDB3D1E7}"/>
              </a:ext>
            </a:extLst>
          </p:cNvPr>
          <p:cNvCxnSpPr>
            <a:cxnSpLocks/>
            <a:stCxn id="18" idx="1"/>
            <a:endCxn id="16" idx="1"/>
          </p:cNvCxnSpPr>
          <p:nvPr/>
        </p:nvCxnSpPr>
        <p:spPr>
          <a:xfrm rot="10800000" flipH="1">
            <a:off x="1267095" y="2818172"/>
            <a:ext cx="2" cy="2340098"/>
          </a:xfrm>
          <a:prstGeom prst="curvedConnector3">
            <a:avLst>
              <a:gd name="adj1" fmla="val -1143000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曲线连接符 35">
            <a:extLst>
              <a:ext uri="{FF2B5EF4-FFF2-40B4-BE49-F238E27FC236}">
                <a16:creationId xmlns:a16="http://schemas.microsoft.com/office/drawing/2014/main" xmlns="" id="{6BEDFB35-8D82-BC47-8A8D-2515A54CEA7E}"/>
              </a:ext>
            </a:extLst>
          </p:cNvPr>
          <p:cNvCxnSpPr>
            <a:stCxn id="20" idx="1"/>
            <a:endCxn id="18" idx="1"/>
          </p:cNvCxnSpPr>
          <p:nvPr/>
        </p:nvCxnSpPr>
        <p:spPr>
          <a:xfrm rot="10800000">
            <a:off x="1267096" y="5158270"/>
            <a:ext cx="10135" cy="639070"/>
          </a:xfrm>
          <a:prstGeom prst="curvedConnector3">
            <a:avLst>
              <a:gd name="adj1" fmla="val 235555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910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latin typeface="Times" pitchFamily="2" charset="0"/>
              </a:rPr>
              <a:t>Overview of SJTU-ADAPT</a:t>
            </a:r>
            <a:endParaRPr lang="zh-CN" altLang="en-US" sz="2400" dirty="0">
              <a:latin typeface="Times" pitchFamily="2" charset="0"/>
            </a:endParaRP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latin typeface="Times" pitchFamily="2" charset="0"/>
              </a:rPr>
              <a:t>Dialogue Response Selection</a:t>
            </a:r>
            <a:endParaRPr lang="zh-CN" altLang="en-US" sz="2400" dirty="0">
              <a:latin typeface="Times" pitchFamily="2" charset="0"/>
            </a:endParaRP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latin typeface="Times" pitchFamily="2" charset="0"/>
              </a:rPr>
              <a:t>Clarification Question Generation</a:t>
            </a:r>
            <a:endParaRPr lang="zh-CN" altLang="en-US" sz="2400" dirty="0">
              <a:latin typeface="Times" pitchFamily="2" charset="0"/>
            </a:endParaRP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latin typeface="Times" pitchFamily="2" charset="0"/>
              </a:rPr>
              <a:t>Abstractive Summarization</a:t>
            </a:r>
            <a:endParaRPr lang="zh-CN" altLang="en-US" sz="2400" dirty="0">
              <a:latin typeface="Times" pitchFamily="2" charset="0"/>
            </a:endParaRPr>
          </a:p>
        </p:txBody>
      </p:sp>
    </p:spTree>
    <p:extLst>
      <p:ext uri="{BB962C8B-B14F-4D97-AF65-F5344CB8AC3E}">
        <p14:creationId xmlns:p14="http://schemas.microsoft.com/office/powerpoint/2010/main" val="3155251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3A890FA4-2395-8549-9010-4CBD93BB9915}"/>
              </a:ext>
            </a:extLst>
          </p:cNvPr>
          <p:cNvSpPr>
            <a:spLocks noGrp="1"/>
          </p:cNvSpPr>
          <p:nvPr>
            <p:ph type="title"/>
          </p:nvPr>
        </p:nvSpPr>
        <p:spPr/>
        <p:txBody>
          <a:bodyPr/>
          <a:lstStyle/>
          <a:p>
            <a:r>
              <a:rPr kumimoji="1" lang="en-US" altLang="zh-CN" dirty="0"/>
              <a:t>Evaluation</a:t>
            </a:r>
            <a:endParaRPr kumimoji="1" lang="zh-CN" altLang="en-US" dirty="0"/>
          </a:p>
        </p:txBody>
      </p:sp>
      <p:sp>
        <p:nvSpPr>
          <p:cNvPr id="4" name="内容占位符 3">
            <a:extLst>
              <a:ext uri="{FF2B5EF4-FFF2-40B4-BE49-F238E27FC236}">
                <a16:creationId xmlns:a16="http://schemas.microsoft.com/office/drawing/2014/main" xmlns="" id="{76628F1A-4DEA-E14C-8C85-1D228BEEE945}"/>
              </a:ext>
            </a:extLst>
          </p:cNvPr>
          <p:cNvSpPr txBox="1">
            <a:spLocks/>
          </p:cNvSpPr>
          <p:nvPr/>
        </p:nvSpPr>
        <p:spPr>
          <a:xfrm>
            <a:off x="646425" y="1838078"/>
            <a:ext cx="4291731"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latin typeface="Times" pitchFamily="2" charset="0"/>
              </a:rPr>
              <a:t>Previous Input</a:t>
            </a:r>
          </a:p>
          <a:p>
            <a:pPr marL="0" indent="0">
              <a:lnSpc>
                <a:spcPct val="150000"/>
              </a:lnSpc>
              <a:buFont typeface="Calibri" panose="020F0502020204030204" pitchFamily="34" charset="0"/>
              <a:buNone/>
            </a:pPr>
            <a:endParaRPr lang="en-US" altLang="zh-CN" dirty="0">
              <a:latin typeface="Times" pitchFamily="2" charset="0"/>
            </a:endParaRPr>
          </a:p>
        </p:txBody>
      </p:sp>
      <p:sp>
        <p:nvSpPr>
          <p:cNvPr id="16" name="文本框 15">
            <a:extLst>
              <a:ext uri="{FF2B5EF4-FFF2-40B4-BE49-F238E27FC236}">
                <a16:creationId xmlns:a16="http://schemas.microsoft.com/office/drawing/2014/main" xmlns="" id="{6DA4364C-74C4-0447-8832-BBB997C55E9E}"/>
              </a:ext>
            </a:extLst>
          </p:cNvPr>
          <p:cNvSpPr txBox="1"/>
          <p:nvPr/>
        </p:nvSpPr>
        <p:spPr>
          <a:xfrm>
            <a:off x="1535281" y="2564736"/>
            <a:ext cx="6805749" cy="2585323"/>
          </a:xfrm>
          <a:prstGeom prst="rect">
            <a:avLst/>
          </a:prstGeom>
          <a:noFill/>
        </p:spPr>
        <p:txBody>
          <a:bodyPr wrap="square" rtlCol="0">
            <a:spAutoFit/>
          </a:bodyPr>
          <a:lstStyle/>
          <a:p>
            <a:r>
              <a:rPr kumimoji="1" lang="en-US" altLang="zh-CN" dirty="0">
                <a:latin typeface="Times" pitchFamily="2" charset="0"/>
              </a:rPr>
              <a:t>how long does a package wait in the proposed queue </a:t>
            </a:r>
            <a:r>
              <a:rPr kumimoji="1" lang="en-US" altLang="zh-CN" dirty="0" err="1">
                <a:latin typeface="Times" pitchFamily="2" charset="0"/>
              </a:rPr>
              <a:t>til</a:t>
            </a:r>
            <a:r>
              <a:rPr kumimoji="1" lang="en-US" altLang="zh-CN" dirty="0">
                <a:latin typeface="Times" pitchFamily="2" charset="0"/>
              </a:rPr>
              <a:t> it makes - proposed ? </a:t>
            </a:r>
            <a:r>
              <a:rPr kumimoji="1" lang="en-US" altLang="zh-CN" dirty="0">
                <a:solidFill>
                  <a:srgbClr val="FF0000"/>
                </a:solidFill>
                <a:latin typeface="Times" pitchFamily="2" charset="0"/>
              </a:rPr>
              <a:t>[SEP] no real time span the work is done by individual teams at times so you would have to watch for it basically . [SEP] thanks </a:t>
            </a:r>
            <a:r>
              <a:rPr kumimoji="1" lang="en-US" altLang="zh-CN" dirty="0">
                <a:latin typeface="Times" pitchFamily="2" charset="0"/>
              </a:rPr>
              <a:t>[SEP] some like say a new ff update from </a:t>
            </a:r>
            <a:r>
              <a:rPr kumimoji="1" lang="en-US" altLang="zh-CN" dirty="0" err="1">
                <a:latin typeface="Times" pitchFamily="2" charset="0"/>
              </a:rPr>
              <a:t>mozilla</a:t>
            </a:r>
            <a:r>
              <a:rPr kumimoji="1" lang="en-US" altLang="zh-CN" dirty="0">
                <a:latin typeface="Times" pitchFamily="2" charset="0"/>
              </a:rPr>
              <a:t> might move fast , but not be ported to a earlier release . [SEP] </a:t>
            </a:r>
            <a:r>
              <a:rPr kumimoji="1" lang="en-US" altLang="zh-CN" dirty="0" err="1">
                <a:latin typeface="Times" pitchFamily="2" charset="0"/>
              </a:rPr>
              <a:t>i</a:t>
            </a:r>
            <a:r>
              <a:rPr kumimoji="1" lang="en-US" altLang="zh-CN" dirty="0">
                <a:latin typeface="Times" pitchFamily="2" charset="0"/>
              </a:rPr>
              <a:t> 'm confused by this comment </a:t>
            </a:r>
            <a:endParaRPr kumimoji="1" lang="zh-CN" altLang="en-US" dirty="0">
              <a:latin typeface="Times" pitchFamily="2" charset="0"/>
            </a:endParaRPr>
          </a:p>
          <a:p>
            <a:endParaRPr kumimoji="1" lang="en-US" altLang="zh-CN" dirty="0">
              <a:latin typeface="Times" pitchFamily="2" charset="0"/>
            </a:endParaRPr>
          </a:p>
          <a:p>
            <a:pPr marL="285750" indent="-285750">
              <a:buFont typeface="Arial" panose="020B0604020202020204" pitchFamily="34" charset="0"/>
              <a:buChar char="•"/>
            </a:pPr>
            <a:endParaRPr kumimoji="1" lang="en-US" altLang="zh-CN" dirty="0">
              <a:latin typeface="Times" pitchFamily="2" charset="0"/>
            </a:endParaRPr>
          </a:p>
          <a:p>
            <a:pPr marL="285750" indent="-285750">
              <a:buFont typeface="Arial" panose="020B0604020202020204" pitchFamily="34" charset="0"/>
              <a:buChar char="•"/>
            </a:pPr>
            <a:endParaRPr kumimoji="1" lang="en-US" altLang="zh-CN" dirty="0">
              <a:latin typeface="Times" pitchFamily="2" charset="0"/>
            </a:endParaRPr>
          </a:p>
        </p:txBody>
      </p:sp>
      <p:sp>
        <p:nvSpPr>
          <p:cNvPr id="14" name="矩形 13">
            <a:extLst>
              <a:ext uri="{FF2B5EF4-FFF2-40B4-BE49-F238E27FC236}">
                <a16:creationId xmlns:a16="http://schemas.microsoft.com/office/drawing/2014/main" xmlns="" id="{3EDB56DE-7B05-7645-B9AD-44A81C3CF7C3}"/>
              </a:ext>
            </a:extLst>
          </p:cNvPr>
          <p:cNvSpPr/>
          <p:nvPr/>
        </p:nvSpPr>
        <p:spPr>
          <a:xfrm>
            <a:off x="2286000" y="5067756"/>
            <a:ext cx="4572000" cy="923330"/>
          </a:xfrm>
          <a:prstGeom prst="rect">
            <a:avLst/>
          </a:prstGeom>
        </p:spPr>
        <p:txBody>
          <a:bodyPr>
            <a:spAutoFit/>
          </a:bodyPr>
          <a:lstStyle/>
          <a:p>
            <a:pPr algn="ctr"/>
            <a:r>
              <a:rPr kumimoji="1" lang="en-US" altLang="zh-CN" dirty="0">
                <a:latin typeface="Times" pitchFamily="2" charset="0"/>
              </a:rPr>
              <a:t>looks like it says fixed in quantal the development release to be released on oct 28 </a:t>
            </a:r>
            <a:r>
              <a:rPr kumimoji="1" lang="en-US" altLang="zh-CN" dirty="0" err="1">
                <a:latin typeface="Times" pitchFamily="2" charset="0"/>
              </a:rPr>
              <a:t>hehe</a:t>
            </a:r>
            <a:r>
              <a:rPr kumimoji="1" lang="en-US" altLang="zh-CN" dirty="0">
                <a:latin typeface="Times" pitchFamily="2" charset="0"/>
              </a:rPr>
              <a:t> with a different name as well . </a:t>
            </a:r>
          </a:p>
        </p:txBody>
      </p:sp>
      <p:sp>
        <p:nvSpPr>
          <p:cNvPr id="23" name="上下箭头 22">
            <a:extLst>
              <a:ext uri="{FF2B5EF4-FFF2-40B4-BE49-F238E27FC236}">
                <a16:creationId xmlns:a16="http://schemas.microsoft.com/office/drawing/2014/main" xmlns="" id="{7105E007-C4A2-A841-A300-E43C9476322E}"/>
              </a:ext>
            </a:extLst>
          </p:cNvPr>
          <p:cNvSpPr/>
          <p:nvPr/>
        </p:nvSpPr>
        <p:spPr>
          <a:xfrm>
            <a:off x="4402753" y="4226729"/>
            <a:ext cx="285485" cy="726658"/>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xmlns="" id="{10CD54A6-E9E0-5C40-8F14-B8B943FBAA16}"/>
              </a:ext>
            </a:extLst>
          </p:cNvPr>
          <p:cNvSpPr txBox="1"/>
          <p:nvPr/>
        </p:nvSpPr>
        <p:spPr>
          <a:xfrm>
            <a:off x="7608719" y="2090452"/>
            <a:ext cx="888856" cy="369332"/>
          </a:xfrm>
          <a:prstGeom prst="rect">
            <a:avLst/>
          </a:prstGeom>
          <a:noFill/>
        </p:spPr>
        <p:txBody>
          <a:bodyPr wrap="square" rtlCol="0">
            <a:spAutoFit/>
          </a:bodyPr>
          <a:lstStyle/>
          <a:p>
            <a:r>
              <a:rPr kumimoji="1" lang="en-US" altLang="zh-CN" dirty="0">
                <a:solidFill>
                  <a:srgbClr val="FF0000"/>
                </a:solidFill>
                <a:latin typeface="Times" pitchFamily="2" charset="0"/>
              </a:rPr>
              <a:t>Noise</a:t>
            </a:r>
            <a:endParaRPr kumimoji="1" lang="zh-CN" altLang="en-US" dirty="0">
              <a:solidFill>
                <a:srgbClr val="FF0000"/>
              </a:solidFill>
              <a:latin typeface="Times" pitchFamily="2" charset="0"/>
            </a:endParaRPr>
          </a:p>
        </p:txBody>
      </p:sp>
      <p:sp>
        <p:nvSpPr>
          <p:cNvPr id="5" name="乘 4">
            <a:extLst>
              <a:ext uri="{FF2B5EF4-FFF2-40B4-BE49-F238E27FC236}">
                <a16:creationId xmlns:a16="http://schemas.microsoft.com/office/drawing/2014/main" xmlns="" id="{9395BF1B-54FF-3F49-90EE-AE1661762C17}"/>
              </a:ext>
            </a:extLst>
          </p:cNvPr>
          <p:cNvSpPr/>
          <p:nvPr/>
        </p:nvSpPr>
        <p:spPr>
          <a:xfrm>
            <a:off x="4112249" y="4407077"/>
            <a:ext cx="861392" cy="37106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58451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3A890FA4-2395-8549-9010-4CBD93BB9915}"/>
              </a:ext>
            </a:extLst>
          </p:cNvPr>
          <p:cNvSpPr>
            <a:spLocks noGrp="1"/>
          </p:cNvSpPr>
          <p:nvPr>
            <p:ph type="title"/>
          </p:nvPr>
        </p:nvSpPr>
        <p:spPr/>
        <p:txBody>
          <a:bodyPr/>
          <a:lstStyle/>
          <a:p>
            <a:r>
              <a:rPr kumimoji="1" lang="en-US" altLang="zh-CN" dirty="0"/>
              <a:t>Evaluation</a:t>
            </a:r>
            <a:endParaRPr kumimoji="1" lang="zh-CN" altLang="en-US" dirty="0"/>
          </a:p>
        </p:txBody>
      </p:sp>
      <p:sp>
        <p:nvSpPr>
          <p:cNvPr id="4" name="内容占位符 3">
            <a:extLst>
              <a:ext uri="{FF2B5EF4-FFF2-40B4-BE49-F238E27FC236}">
                <a16:creationId xmlns:a16="http://schemas.microsoft.com/office/drawing/2014/main" xmlns="" id="{76628F1A-4DEA-E14C-8C85-1D228BEEE945}"/>
              </a:ext>
            </a:extLst>
          </p:cNvPr>
          <p:cNvSpPr txBox="1">
            <a:spLocks/>
          </p:cNvSpPr>
          <p:nvPr/>
        </p:nvSpPr>
        <p:spPr>
          <a:xfrm>
            <a:off x="646425" y="1838078"/>
            <a:ext cx="4291731"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latin typeface="Times" pitchFamily="2" charset="0"/>
              </a:rPr>
              <a:t>Our Method</a:t>
            </a:r>
            <a:endParaRPr lang="en-US" altLang="zh-CN" dirty="0">
              <a:latin typeface="Times" pitchFamily="2" charset="0"/>
            </a:endParaRPr>
          </a:p>
          <a:p>
            <a:endParaRPr lang="en-US" altLang="zh-CN" b="1" dirty="0">
              <a:latin typeface="Times" pitchFamily="2" charset="0"/>
            </a:endParaRPr>
          </a:p>
          <a:p>
            <a:pPr marL="0" indent="0">
              <a:lnSpc>
                <a:spcPct val="150000"/>
              </a:lnSpc>
              <a:buFont typeface="Calibri" panose="020F0502020204030204" pitchFamily="34" charset="0"/>
              <a:buNone/>
            </a:pPr>
            <a:endParaRPr lang="en-US" altLang="zh-CN" dirty="0">
              <a:latin typeface="Times" pitchFamily="2" charset="0"/>
            </a:endParaRPr>
          </a:p>
        </p:txBody>
      </p:sp>
      <p:sp>
        <p:nvSpPr>
          <p:cNvPr id="16" name="文本框 15">
            <a:extLst>
              <a:ext uri="{FF2B5EF4-FFF2-40B4-BE49-F238E27FC236}">
                <a16:creationId xmlns:a16="http://schemas.microsoft.com/office/drawing/2014/main" xmlns="" id="{6DA4364C-74C4-0447-8832-BBB997C55E9E}"/>
              </a:ext>
            </a:extLst>
          </p:cNvPr>
          <p:cNvSpPr txBox="1"/>
          <p:nvPr/>
        </p:nvSpPr>
        <p:spPr>
          <a:xfrm>
            <a:off x="1943742" y="2544501"/>
            <a:ext cx="6805749" cy="1754326"/>
          </a:xfrm>
          <a:prstGeom prst="rect">
            <a:avLst/>
          </a:prstGeom>
          <a:noFill/>
        </p:spPr>
        <p:txBody>
          <a:bodyPr wrap="square" rtlCol="0">
            <a:spAutoFit/>
          </a:bodyPr>
          <a:lstStyle/>
          <a:p>
            <a:r>
              <a:rPr kumimoji="1" lang="en-US" altLang="zh-CN" dirty="0">
                <a:latin typeface="Times" pitchFamily="2" charset="0"/>
              </a:rPr>
              <a:t>how long does a package wait in the proposed queue </a:t>
            </a:r>
            <a:r>
              <a:rPr kumimoji="1" lang="en-US" altLang="zh-CN" dirty="0" err="1">
                <a:latin typeface="Times" pitchFamily="2" charset="0"/>
              </a:rPr>
              <a:t>til</a:t>
            </a:r>
            <a:r>
              <a:rPr kumimoji="1" lang="en-US" altLang="zh-CN" dirty="0">
                <a:latin typeface="Times" pitchFamily="2" charset="0"/>
              </a:rPr>
              <a:t> it makes - proposed ? [SEP] no real time span the work is done by individual teams at times so you would have to watch for it basically . [SEP] thanks </a:t>
            </a:r>
          </a:p>
          <a:p>
            <a:pPr marL="285750" indent="-285750">
              <a:buFont typeface="Arial" panose="020B0604020202020204" pitchFamily="34" charset="0"/>
              <a:buChar char="•"/>
            </a:pPr>
            <a:endParaRPr kumimoji="1" lang="en-US" altLang="zh-CN" dirty="0">
              <a:latin typeface="Times" pitchFamily="2" charset="0"/>
            </a:endParaRPr>
          </a:p>
          <a:p>
            <a:pPr marL="285750" indent="-285750">
              <a:buFont typeface="Arial" panose="020B0604020202020204" pitchFamily="34" charset="0"/>
              <a:buChar char="•"/>
            </a:pPr>
            <a:endParaRPr kumimoji="1" lang="en-US" altLang="zh-CN" dirty="0">
              <a:latin typeface="Times" pitchFamily="2" charset="0"/>
            </a:endParaRPr>
          </a:p>
        </p:txBody>
      </p:sp>
      <p:sp>
        <p:nvSpPr>
          <p:cNvPr id="18" name="文本框 17">
            <a:extLst>
              <a:ext uri="{FF2B5EF4-FFF2-40B4-BE49-F238E27FC236}">
                <a16:creationId xmlns:a16="http://schemas.microsoft.com/office/drawing/2014/main" xmlns="" id="{B515D634-5A96-CA44-B30D-2438D8368EDC}"/>
              </a:ext>
            </a:extLst>
          </p:cNvPr>
          <p:cNvSpPr txBox="1"/>
          <p:nvPr/>
        </p:nvSpPr>
        <p:spPr>
          <a:xfrm>
            <a:off x="1943741" y="5026603"/>
            <a:ext cx="6805749" cy="1477328"/>
          </a:xfrm>
          <a:prstGeom prst="rect">
            <a:avLst/>
          </a:prstGeom>
          <a:noFill/>
        </p:spPr>
        <p:txBody>
          <a:bodyPr wrap="square" rtlCol="0">
            <a:spAutoFit/>
          </a:bodyPr>
          <a:lstStyle/>
          <a:p>
            <a:r>
              <a:rPr kumimoji="1" lang="en-US" altLang="zh-CN" dirty="0">
                <a:latin typeface="Times" pitchFamily="2" charset="0"/>
              </a:rPr>
              <a:t>how long does a package wait in the proposed queue </a:t>
            </a:r>
            <a:r>
              <a:rPr kumimoji="1" lang="en-US" altLang="zh-CN" dirty="0" err="1">
                <a:latin typeface="Times" pitchFamily="2" charset="0"/>
              </a:rPr>
              <a:t>til</a:t>
            </a:r>
            <a:r>
              <a:rPr kumimoji="1" lang="en-US" altLang="zh-CN" dirty="0">
                <a:latin typeface="Times" pitchFamily="2" charset="0"/>
              </a:rPr>
              <a:t> it makes - proposed ? [SEP] some like say a new ff update from </a:t>
            </a:r>
            <a:r>
              <a:rPr kumimoji="1" lang="en-US" altLang="zh-CN" dirty="0" err="1">
                <a:latin typeface="Times" pitchFamily="2" charset="0"/>
              </a:rPr>
              <a:t>mozilla</a:t>
            </a:r>
            <a:r>
              <a:rPr kumimoji="1" lang="en-US" altLang="zh-CN" dirty="0">
                <a:latin typeface="Times" pitchFamily="2" charset="0"/>
              </a:rPr>
              <a:t> might move fast , but not be ported to a earlier release . [SEP] </a:t>
            </a:r>
            <a:r>
              <a:rPr kumimoji="1" lang="en-US" altLang="zh-CN" dirty="0" err="1">
                <a:latin typeface="Times" pitchFamily="2" charset="0"/>
              </a:rPr>
              <a:t>i</a:t>
            </a:r>
            <a:r>
              <a:rPr kumimoji="1" lang="en-US" altLang="zh-CN" dirty="0">
                <a:latin typeface="Times" pitchFamily="2" charset="0"/>
              </a:rPr>
              <a:t> 'm confused by this comment </a:t>
            </a:r>
            <a:endParaRPr kumimoji="1" lang="zh-CN" altLang="en-US" dirty="0">
              <a:latin typeface="Times" pitchFamily="2" charset="0"/>
            </a:endParaRPr>
          </a:p>
          <a:p>
            <a:pPr marL="285750" indent="-285750">
              <a:buFont typeface="Arial" panose="020B0604020202020204" pitchFamily="34" charset="0"/>
              <a:buChar char="•"/>
            </a:pPr>
            <a:endParaRPr kumimoji="1" lang="en-US" altLang="zh-CN" dirty="0">
              <a:latin typeface="Times" pitchFamily="2" charset="0"/>
            </a:endParaRPr>
          </a:p>
        </p:txBody>
      </p:sp>
      <p:sp>
        <p:nvSpPr>
          <p:cNvPr id="14" name="矩形 13">
            <a:extLst>
              <a:ext uri="{FF2B5EF4-FFF2-40B4-BE49-F238E27FC236}">
                <a16:creationId xmlns:a16="http://schemas.microsoft.com/office/drawing/2014/main" xmlns="" id="{3EDB56DE-7B05-7645-B9AD-44A81C3CF7C3}"/>
              </a:ext>
            </a:extLst>
          </p:cNvPr>
          <p:cNvSpPr/>
          <p:nvPr/>
        </p:nvSpPr>
        <p:spPr>
          <a:xfrm>
            <a:off x="2652156" y="3847628"/>
            <a:ext cx="4572000" cy="923330"/>
          </a:xfrm>
          <a:prstGeom prst="rect">
            <a:avLst/>
          </a:prstGeom>
        </p:spPr>
        <p:txBody>
          <a:bodyPr>
            <a:spAutoFit/>
          </a:bodyPr>
          <a:lstStyle/>
          <a:p>
            <a:pPr algn="ctr"/>
            <a:r>
              <a:rPr kumimoji="1" lang="en-US" altLang="zh-CN" dirty="0">
                <a:latin typeface="Times" pitchFamily="2" charset="0"/>
              </a:rPr>
              <a:t>looks like it says fixed in quantal the development release to be released on oct 28 </a:t>
            </a:r>
            <a:r>
              <a:rPr kumimoji="1" lang="en-US" altLang="zh-CN" dirty="0" err="1">
                <a:latin typeface="Times" pitchFamily="2" charset="0"/>
              </a:rPr>
              <a:t>hehe</a:t>
            </a:r>
            <a:r>
              <a:rPr kumimoji="1" lang="en-US" altLang="zh-CN" dirty="0">
                <a:latin typeface="Times" pitchFamily="2" charset="0"/>
              </a:rPr>
              <a:t> with a different name as well . </a:t>
            </a:r>
          </a:p>
        </p:txBody>
      </p:sp>
      <p:sp>
        <p:nvSpPr>
          <p:cNvPr id="5" name="文本框 4">
            <a:extLst>
              <a:ext uri="{FF2B5EF4-FFF2-40B4-BE49-F238E27FC236}">
                <a16:creationId xmlns:a16="http://schemas.microsoft.com/office/drawing/2014/main" xmlns="" id="{999EFDFA-2675-7C42-964A-22E5E8137549}"/>
              </a:ext>
            </a:extLst>
          </p:cNvPr>
          <p:cNvSpPr txBox="1"/>
          <p:nvPr/>
        </p:nvSpPr>
        <p:spPr>
          <a:xfrm>
            <a:off x="845364" y="2795452"/>
            <a:ext cx="1031051" cy="369332"/>
          </a:xfrm>
          <a:prstGeom prst="rect">
            <a:avLst/>
          </a:prstGeom>
          <a:noFill/>
        </p:spPr>
        <p:txBody>
          <a:bodyPr wrap="none" rtlCol="0">
            <a:spAutoFit/>
          </a:bodyPr>
          <a:lstStyle/>
          <a:p>
            <a:r>
              <a:rPr kumimoji="1" lang="en-US" altLang="zh-CN" dirty="0">
                <a:latin typeface="Times" pitchFamily="2" charset="0"/>
              </a:rPr>
              <a:t>Thread-1</a:t>
            </a:r>
            <a:endParaRPr kumimoji="1" lang="zh-CN" altLang="en-US" dirty="0">
              <a:latin typeface="Times" pitchFamily="2" charset="0"/>
            </a:endParaRPr>
          </a:p>
        </p:txBody>
      </p:sp>
      <p:sp>
        <p:nvSpPr>
          <p:cNvPr id="21" name="文本框 20">
            <a:extLst>
              <a:ext uri="{FF2B5EF4-FFF2-40B4-BE49-F238E27FC236}">
                <a16:creationId xmlns:a16="http://schemas.microsoft.com/office/drawing/2014/main" xmlns="" id="{2D3AF525-890E-BC41-8073-5EE5BA26FFF0}"/>
              </a:ext>
            </a:extLst>
          </p:cNvPr>
          <p:cNvSpPr txBox="1"/>
          <p:nvPr/>
        </p:nvSpPr>
        <p:spPr>
          <a:xfrm>
            <a:off x="845364" y="5256201"/>
            <a:ext cx="1031051" cy="369332"/>
          </a:xfrm>
          <a:prstGeom prst="rect">
            <a:avLst/>
          </a:prstGeom>
          <a:noFill/>
        </p:spPr>
        <p:txBody>
          <a:bodyPr wrap="none" rtlCol="0">
            <a:spAutoFit/>
          </a:bodyPr>
          <a:lstStyle/>
          <a:p>
            <a:r>
              <a:rPr kumimoji="1" lang="en-US" altLang="zh-CN" dirty="0">
                <a:latin typeface="Times" pitchFamily="2" charset="0"/>
              </a:rPr>
              <a:t>Thread-2</a:t>
            </a:r>
            <a:endParaRPr kumimoji="1" lang="zh-CN" altLang="en-US" dirty="0">
              <a:latin typeface="Times" pitchFamily="2" charset="0"/>
            </a:endParaRPr>
          </a:p>
        </p:txBody>
      </p:sp>
      <p:sp>
        <p:nvSpPr>
          <p:cNvPr id="13" name="上下箭头 12">
            <a:extLst>
              <a:ext uri="{FF2B5EF4-FFF2-40B4-BE49-F238E27FC236}">
                <a16:creationId xmlns:a16="http://schemas.microsoft.com/office/drawing/2014/main" xmlns="" id="{4FA32E14-08F8-6642-9DB7-973F3D50FD1F}"/>
              </a:ext>
            </a:extLst>
          </p:cNvPr>
          <p:cNvSpPr/>
          <p:nvPr/>
        </p:nvSpPr>
        <p:spPr>
          <a:xfrm>
            <a:off x="4996170" y="3425587"/>
            <a:ext cx="238440" cy="501553"/>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乘 14">
            <a:extLst>
              <a:ext uri="{FF2B5EF4-FFF2-40B4-BE49-F238E27FC236}">
                <a16:creationId xmlns:a16="http://schemas.microsoft.com/office/drawing/2014/main" xmlns="" id="{AF301C08-9C55-4542-8845-EE1B6175238F}"/>
              </a:ext>
            </a:extLst>
          </p:cNvPr>
          <p:cNvSpPr/>
          <p:nvPr/>
        </p:nvSpPr>
        <p:spPr>
          <a:xfrm>
            <a:off x="4755350" y="3543438"/>
            <a:ext cx="719443" cy="256113"/>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上下箭头 19">
            <a:extLst>
              <a:ext uri="{FF2B5EF4-FFF2-40B4-BE49-F238E27FC236}">
                <a16:creationId xmlns:a16="http://schemas.microsoft.com/office/drawing/2014/main" xmlns="" id="{7739D70C-EB18-9142-B702-473AB9176632}"/>
              </a:ext>
            </a:extLst>
          </p:cNvPr>
          <p:cNvSpPr/>
          <p:nvPr/>
        </p:nvSpPr>
        <p:spPr>
          <a:xfrm>
            <a:off x="4982598" y="4706121"/>
            <a:ext cx="252011" cy="423062"/>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76907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291731" cy="4921498"/>
          </a:xfrm>
        </p:spPr>
        <p:txBody>
          <a:bodyPr/>
          <a:lstStyle/>
          <a:p>
            <a:endParaRPr lang="en-US" altLang="zh-CN" dirty="0">
              <a:latin typeface="Times" pitchFamily="2" charset="0"/>
            </a:endParaRPr>
          </a:p>
          <a:p>
            <a:endParaRPr lang="en-US" altLang="zh-CN" b="1" dirty="0">
              <a:latin typeface="Times" pitchFamily="2" charset="0"/>
            </a:endParaRPr>
          </a:p>
          <a:p>
            <a:pPr marL="0" indent="0">
              <a:lnSpc>
                <a:spcPct val="150000"/>
              </a:lnSpc>
              <a:buNone/>
            </a:pPr>
            <a:endParaRPr lang="en-US" altLang="zh-CN" dirty="0">
              <a:latin typeface="Times" pitchFamily="2" charset="0"/>
            </a:endParaRPr>
          </a:p>
        </p:txBody>
      </p:sp>
      <p:sp>
        <p:nvSpPr>
          <p:cNvPr id="3" name="标题 2"/>
          <p:cNvSpPr>
            <a:spLocks noGrp="1"/>
          </p:cNvSpPr>
          <p:nvPr>
            <p:ph type="title"/>
          </p:nvPr>
        </p:nvSpPr>
        <p:spPr/>
        <p:txBody>
          <a:bodyPr/>
          <a:lstStyle/>
          <a:p>
            <a:r>
              <a:rPr lang="en-US" altLang="zh-CN" dirty="0"/>
              <a:t>Evaluation</a:t>
            </a:r>
            <a:endParaRPr lang="zh-CN" altLang="en-US" dirty="0"/>
          </a:p>
        </p:txBody>
      </p:sp>
      <p:sp>
        <p:nvSpPr>
          <p:cNvPr id="6" name="内容占位符 3">
            <a:extLst>
              <a:ext uri="{FF2B5EF4-FFF2-40B4-BE49-F238E27FC236}">
                <a16:creationId xmlns:a16="http://schemas.microsoft.com/office/drawing/2014/main" xmlns="" id="{D8A608E2-E6D1-A544-B081-BB360D8E2E16}"/>
              </a:ext>
            </a:extLst>
          </p:cNvPr>
          <p:cNvSpPr txBox="1">
            <a:spLocks/>
          </p:cNvSpPr>
          <p:nvPr/>
        </p:nvSpPr>
        <p:spPr>
          <a:xfrm>
            <a:off x="646425" y="1838078"/>
            <a:ext cx="4291731"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latin typeface="Times" pitchFamily="2" charset="0"/>
              </a:rPr>
              <a:t>Response selection results</a:t>
            </a:r>
            <a:endParaRPr lang="en-US" altLang="zh-CN" dirty="0">
              <a:latin typeface="Times" pitchFamily="2" charset="0"/>
            </a:endParaRPr>
          </a:p>
          <a:p>
            <a:endParaRPr lang="en-US" altLang="zh-CN" b="1" dirty="0">
              <a:latin typeface="Times" pitchFamily="2" charset="0"/>
            </a:endParaRPr>
          </a:p>
          <a:p>
            <a:pPr marL="0" indent="0">
              <a:lnSpc>
                <a:spcPct val="150000"/>
              </a:lnSpc>
              <a:buFont typeface="Calibri" panose="020F0502020204030204" pitchFamily="34" charset="0"/>
              <a:buNone/>
            </a:pPr>
            <a:endParaRPr lang="en-US" altLang="zh-CN" dirty="0">
              <a:latin typeface="Times" pitchFamily="2" charset="0"/>
            </a:endParaRPr>
          </a:p>
        </p:txBody>
      </p:sp>
      <p:pic>
        <p:nvPicPr>
          <p:cNvPr id="2" name="图片 1">
            <a:extLst>
              <a:ext uri="{FF2B5EF4-FFF2-40B4-BE49-F238E27FC236}">
                <a16:creationId xmlns:a16="http://schemas.microsoft.com/office/drawing/2014/main" xmlns="" id="{FF131191-6659-CA48-B337-F4B11489A712}"/>
              </a:ext>
            </a:extLst>
          </p:cNvPr>
          <p:cNvPicPr>
            <a:picLocks noChangeAspect="1"/>
          </p:cNvPicPr>
          <p:nvPr/>
        </p:nvPicPr>
        <p:blipFill rotWithShape="1">
          <a:blip r:embed="rId3"/>
          <a:srcRect t="-1" b="7503"/>
          <a:stretch/>
        </p:blipFill>
        <p:spPr>
          <a:xfrm>
            <a:off x="1944165" y="5201200"/>
            <a:ext cx="5471880" cy="1529941"/>
          </a:xfrm>
          <a:prstGeom prst="rect">
            <a:avLst/>
          </a:prstGeom>
        </p:spPr>
      </p:pic>
      <p:pic>
        <p:nvPicPr>
          <p:cNvPr id="8" name="图片 7">
            <a:extLst>
              <a:ext uri="{FF2B5EF4-FFF2-40B4-BE49-F238E27FC236}">
                <a16:creationId xmlns:a16="http://schemas.microsoft.com/office/drawing/2014/main" xmlns="" id="{139E10D4-6E06-9A47-8AB9-3BE3A702D945}"/>
              </a:ext>
            </a:extLst>
          </p:cNvPr>
          <p:cNvPicPr>
            <a:picLocks noChangeAspect="1"/>
          </p:cNvPicPr>
          <p:nvPr/>
        </p:nvPicPr>
        <p:blipFill>
          <a:blip r:embed="rId4"/>
          <a:stretch>
            <a:fillRect/>
          </a:stretch>
        </p:blipFill>
        <p:spPr>
          <a:xfrm>
            <a:off x="601106" y="2320926"/>
            <a:ext cx="8369300" cy="3009900"/>
          </a:xfrm>
          <a:prstGeom prst="rect">
            <a:avLst/>
          </a:prstGeom>
        </p:spPr>
      </p:pic>
      <p:sp>
        <p:nvSpPr>
          <p:cNvPr id="5" name="TextBox 4">
            <a:extLst>
              <a:ext uri="{FF2B5EF4-FFF2-40B4-BE49-F238E27FC236}">
                <a16:creationId xmlns:a16="http://schemas.microsoft.com/office/drawing/2014/main" xmlns="" id="{76B28BFF-6593-264F-AB35-440604A1BDDE}"/>
              </a:ext>
            </a:extLst>
          </p:cNvPr>
          <p:cNvSpPr txBox="1"/>
          <p:nvPr/>
        </p:nvSpPr>
        <p:spPr>
          <a:xfrm>
            <a:off x="7416045" y="5846317"/>
            <a:ext cx="88998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DSCT8</a:t>
            </a:r>
          </a:p>
        </p:txBody>
      </p:sp>
    </p:spTree>
    <p:extLst>
      <p:ext uri="{BB962C8B-B14F-4D97-AF65-F5344CB8AC3E}">
        <p14:creationId xmlns:p14="http://schemas.microsoft.com/office/powerpoint/2010/main" val="376131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1B9BA7-EB09-E34A-AA1F-C7B8BFFF3040}"/>
              </a:ext>
            </a:extLst>
          </p:cNvPr>
          <p:cNvSpPr>
            <a:spLocks noGrp="1"/>
          </p:cNvSpPr>
          <p:nvPr>
            <p:ph type="title"/>
          </p:nvPr>
        </p:nvSpPr>
        <p:spPr>
          <a:xfrm>
            <a:off x="661293" y="2871308"/>
            <a:ext cx="8372163" cy="574183"/>
          </a:xfrm>
        </p:spPr>
        <p:txBody>
          <a:bodyPr/>
          <a:lstStyle/>
          <a:p>
            <a:r>
              <a:rPr lang="en-US" dirty="0"/>
              <a:t>Clarification Question Generation</a:t>
            </a:r>
          </a:p>
        </p:txBody>
      </p:sp>
    </p:spTree>
    <p:extLst>
      <p:ext uri="{BB962C8B-B14F-4D97-AF65-F5344CB8AC3E}">
        <p14:creationId xmlns:p14="http://schemas.microsoft.com/office/powerpoint/2010/main" val="3215913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Introduction</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Approach</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Results</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Related Works</a:t>
            </a:r>
            <a:endParaRPr lang="zh-CN" altLang="en-US" sz="2400" dirty="0">
              <a:solidFill>
                <a:schemeClr val="tx1">
                  <a:lumMod val="75000"/>
                  <a:lumOff val="25000"/>
                </a:schemeClr>
              </a:solidFill>
            </a:endParaRPr>
          </a:p>
        </p:txBody>
      </p:sp>
      <p:sp>
        <p:nvSpPr>
          <p:cNvPr id="22" name="Freeform 10">
            <a:extLst>
              <a:ext uri="{FF2B5EF4-FFF2-40B4-BE49-F238E27FC236}">
                <a16:creationId xmlns:a16="http://schemas.microsoft.com/office/drawing/2014/main" xmlns="" id="{948EAE5C-D5ED-4BA4-A4D2-17FA1047C897}"/>
              </a:ext>
            </a:extLst>
          </p:cNvPr>
          <p:cNvSpPr>
            <a:spLocks/>
          </p:cNvSpPr>
          <p:nvPr/>
        </p:nvSpPr>
        <p:spPr bwMode="auto">
          <a:xfrm>
            <a:off x="1841535" y="5032442"/>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a:extLst>
              <a:ext uri="{FF2B5EF4-FFF2-40B4-BE49-F238E27FC236}">
                <a16:creationId xmlns:a16="http://schemas.microsoft.com/office/drawing/2014/main" xmlns="" id="{1A4B968B-6DEE-4246-88FB-0EC97F6D7BB9}"/>
              </a:ext>
            </a:extLst>
          </p:cNvPr>
          <p:cNvSpPr txBox="1"/>
          <p:nvPr/>
        </p:nvSpPr>
        <p:spPr>
          <a:xfrm>
            <a:off x="2071646" y="4968635"/>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xmlns="" id="{222B642F-C732-47C7-B21D-9DC01539478D}"/>
              </a:ext>
            </a:extLst>
          </p:cNvPr>
          <p:cNvCxnSpPr>
            <a:stCxn id="22" idx="6"/>
          </p:cNvCxnSpPr>
          <p:nvPr/>
        </p:nvCxnSpPr>
        <p:spPr>
          <a:xfrm>
            <a:off x="2534033" y="5376300"/>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xmlns="" id="{5F459A52-BBBF-4222-9B8B-BFC142209E83}"/>
              </a:ext>
            </a:extLst>
          </p:cNvPr>
          <p:cNvSpPr txBox="1"/>
          <p:nvPr/>
        </p:nvSpPr>
        <p:spPr>
          <a:xfrm>
            <a:off x="2915073" y="4939819"/>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Conclusion</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4004088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138904" y="5682343"/>
            <a:ext cx="8866189" cy="1022486"/>
          </a:xfrm>
        </p:spPr>
        <p:txBody>
          <a:bodyPr>
            <a:normAutofit/>
          </a:bodyPr>
          <a:lstStyle/>
          <a:p>
            <a:r>
              <a:rPr lang="en-US" altLang="zh-CN" dirty="0"/>
              <a:t>The original post is too underspecified</a:t>
            </a:r>
          </a:p>
          <a:p>
            <a:r>
              <a:rPr lang="en-US" altLang="zh-CN" dirty="0"/>
              <a:t>Helper asks questions to clarify the necessary details missing from the context</a:t>
            </a:r>
          </a:p>
        </p:txBody>
      </p:sp>
      <p:sp>
        <p:nvSpPr>
          <p:cNvPr id="3" name="标题 2"/>
          <p:cNvSpPr>
            <a:spLocks noGrp="1"/>
          </p:cNvSpPr>
          <p:nvPr>
            <p:ph type="title"/>
          </p:nvPr>
        </p:nvSpPr>
        <p:spPr/>
        <p:txBody>
          <a:bodyPr/>
          <a:lstStyle/>
          <a:p>
            <a:r>
              <a:rPr lang="en-US" altLang="zh-CN" dirty="0"/>
              <a:t>Motivation - </a:t>
            </a:r>
            <a:r>
              <a:rPr lang="en-US" altLang="zh-CN" dirty="0" err="1"/>
              <a:t>StackExchange</a:t>
            </a:r>
            <a:endParaRPr lang="zh-CN" altLang="en-US" dirty="0"/>
          </a:p>
        </p:txBody>
      </p:sp>
      <p:pic>
        <p:nvPicPr>
          <p:cNvPr id="2" name="图片 1">
            <a:extLst>
              <a:ext uri="{FF2B5EF4-FFF2-40B4-BE49-F238E27FC236}">
                <a16:creationId xmlns:a16="http://schemas.microsoft.com/office/drawing/2014/main" xmlns="" id="{1506D1DF-D934-464F-AB00-750E2E7293ED}"/>
              </a:ext>
            </a:extLst>
          </p:cNvPr>
          <p:cNvPicPr>
            <a:picLocks noChangeAspect="1"/>
          </p:cNvPicPr>
          <p:nvPr/>
        </p:nvPicPr>
        <p:blipFill>
          <a:blip r:embed="rId3"/>
          <a:stretch>
            <a:fillRect/>
          </a:stretch>
        </p:blipFill>
        <p:spPr>
          <a:xfrm>
            <a:off x="1805221" y="1548460"/>
            <a:ext cx="5533553" cy="4148873"/>
          </a:xfrm>
          <a:prstGeom prst="rect">
            <a:avLst/>
          </a:prstGeom>
        </p:spPr>
      </p:pic>
    </p:spTree>
    <p:extLst>
      <p:ext uri="{BB962C8B-B14F-4D97-AF65-F5344CB8AC3E}">
        <p14:creationId xmlns:p14="http://schemas.microsoft.com/office/powerpoint/2010/main" val="424186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138904" y="5717219"/>
            <a:ext cx="8866189" cy="987610"/>
          </a:xfrm>
        </p:spPr>
        <p:txBody>
          <a:bodyPr>
            <a:normAutofit/>
          </a:bodyPr>
          <a:lstStyle/>
          <a:p>
            <a:r>
              <a:rPr lang="en-US" altLang="zh-CN" dirty="0"/>
              <a:t>The original product description misses info that the customer cares about</a:t>
            </a:r>
          </a:p>
          <a:p>
            <a:r>
              <a:rPr lang="en-US" altLang="zh-CN" dirty="0"/>
              <a:t>Customer asks questions</a:t>
            </a:r>
            <a:r>
              <a:rPr lang="zh-CN" altLang="en-US" dirty="0"/>
              <a:t> </a:t>
            </a:r>
            <a:r>
              <a:rPr lang="en-US" altLang="zh-CN" dirty="0"/>
              <a:t>for them to decide whether to purchase</a:t>
            </a:r>
          </a:p>
        </p:txBody>
      </p:sp>
      <p:sp>
        <p:nvSpPr>
          <p:cNvPr id="3" name="标题 2"/>
          <p:cNvSpPr>
            <a:spLocks noGrp="1"/>
          </p:cNvSpPr>
          <p:nvPr>
            <p:ph type="title"/>
          </p:nvPr>
        </p:nvSpPr>
        <p:spPr/>
        <p:txBody>
          <a:bodyPr/>
          <a:lstStyle/>
          <a:p>
            <a:r>
              <a:rPr lang="en-US" altLang="zh-CN" dirty="0"/>
              <a:t>Motivation - Amazon</a:t>
            </a:r>
            <a:endParaRPr lang="zh-CN" altLang="en-US" dirty="0"/>
          </a:p>
        </p:txBody>
      </p:sp>
      <p:pic>
        <p:nvPicPr>
          <p:cNvPr id="2" name="图片 1">
            <a:extLst>
              <a:ext uri="{FF2B5EF4-FFF2-40B4-BE49-F238E27FC236}">
                <a16:creationId xmlns:a16="http://schemas.microsoft.com/office/drawing/2014/main" xmlns="" id="{D9691E1E-CA24-41C4-95DF-57DA78352C4A}"/>
              </a:ext>
            </a:extLst>
          </p:cNvPr>
          <p:cNvPicPr>
            <a:picLocks noChangeAspect="1"/>
          </p:cNvPicPr>
          <p:nvPr/>
        </p:nvPicPr>
        <p:blipFill rotWithShape="1">
          <a:blip r:embed="rId3"/>
          <a:srcRect r="39512" b="11083"/>
          <a:stretch/>
        </p:blipFill>
        <p:spPr>
          <a:xfrm>
            <a:off x="572454" y="2757196"/>
            <a:ext cx="2519680" cy="1994412"/>
          </a:xfrm>
          <a:prstGeom prst="rect">
            <a:avLst/>
          </a:prstGeom>
        </p:spPr>
      </p:pic>
      <p:pic>
        <p:nvPicPr>
          <p:cNvPr id="7" name="图片 6">
            <a:extLst>
              <a:ext uri="{FF2B5EF4-FFF2-40B4-BE49-F238E27FC236}">
                <a16:creationId xmlns:a16="http://schemas.microsoft.com/office/drawing/2014/main" xmlns="" id="{4797EA84-1065-4FCF-A358-F2319A4F7885}"/>
              </a:ext>
            </a:extLst>
          </p:cNvPr>
          <p:cNvPicPr>
            <a:picLocks noChangeAspect="1"/>
          </p:cNvPicPr>
          <p:nvPr/>
        </p:nvPicPr>
        <p:blipFill>
          <a:blip r:embed="rId4"/>
          <a:stretch>
            <a:fillRect/>
          </a:stretch>
        </p:blipFill>
        <p:spPr>
          <a:xfrm>
            <a:off x="3308828" y="1625083"/>
            <a:ext cx="5314792" cy="4169228"/>
          </a:xfrm>
          <a:prstGeom prst="rect">
            <a:avLst/>
          </a:prstGeom>
        </p:spPr>
      </p:pic>
    </p:spTree>
    <p:extLst>
      <p:ext uri="{BB962C8B-B14F-4D97-AF65-F5344CB8AC3E}">
        <p14:creationId xmlns:p14="http://schemas.microsoft.com/office/powerpoint/2010/main" val="181109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The proposed writing assistant</a:t>
            </a:r>
            <a:endParaRPr lang="zh-CN" altLang="en-US" dirty="0"/>
          </a:p>
        </p:txBody>
      </p:sp>
      <p:pic>
        <p:nvPicPr>
          <p:cNvPr id="14" name="图片 13">
            <a:extLst>
              <a:ext uri="{FF2B5EF4-FFF2-40B4-BE49-F238E27FC236}">
                <a16:creationId xmlns:a16="http://schemas.microsoft.com/office/drawing/2014/main" xmlns="" id="{743A6578-4648-4959-B2B3-E0DCAC536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0543"/>
            <a:ext cx="9144000" cy="3460750"/>
          </a:xfrm>
          <a:prstGeom prst="rect">
            <a:avLst/>
          </a:prstGeom>
        </p:spPr>
      </p:pic>
      <p:pic>
        <p:nvPicPr>
          <p:cNvPr id="10" name="内容占位符 5">
            <a:extLst>
              <a:ext uri="{FF2B5EF4-FFF2-40B4-BE49-F238E27FC236}">
                <a16:creationId xmlns:a16="http://schemas.microsoft.com/office/drawing/2014/main" xmlns="" id="{E5FED502-92EF-440B-98C8-CF5D221CC3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370543"/>
            <a:ext cx="9144000" cy="3460750"/>
          </a:xfrm>
          <a:prstGeom prst="rect">
            <a:avLst/>
          </a:prstGeom>
        </p:spPr>
      </p:pic>
      <p:pic>
        <p:nvPicPr>
          <p:cNvPr id="18" name="图片 17">
            <a:extLst>
              <a:ext uri="{FF2B5EF4-FFF2-40B4-BE49-F238E27FC236}">
                <a16:creationId xmlns:a16="http://schemas.microsoft.com/office/drawing/2014/main" xmlns="" id="{3C20F185-C5A8-45CA-8B85-EEEDF09BC2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370543"/>
            <a:ext cx="9144000" cy="3460750"/>
          </a:xfrm>
          <a:prstGeom prst="rect">
            <a:avLst/>
          </a:prstGeom>
        </p:spPr>
      </p:pic>
      <p:cxnSp>
        <p:nvCxnSpPr>
          <p:cNvPr id="20" name="直接连接符 19">
            <a:extLst>
              <a:ext uri="{FF2B5EF4-FFF2-40B4-BE49-F238E27FC236}">
                <a16:creationId xmlns:a16="http://schemas.microsoft.com/office/drawing/2014/main" xmlns="" id="{151E1DE2-4208-4C09-BBBF-B4F98FDA64E5}"/>
              </a:ext>
            </a:extLst>
          </p:cNvPr>
          <p:cNvCxnSpPr/>
          <p:nvPr/>
        </p:nvCxnSpPr>
        <p:spPr>
          <a:xfrm>
            <a:off x="3769567" y="5337110"/>
            <a:ext cx="29204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xmlns="" id="{92888063-3771-414E-9A48-C8AA339CD3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70543"/>
            <a:ext cx="9144000" cy="3460750"/>
          </a:xfrm>
          <a:prstGeom prst="rect">
            <a:avLst/>
          </a:prstGeom>
        </p:spPr>
      </p:pic>
      <p:cxnSp>
        <p:nvCxnSpPr>
          <p:cNvPr id="24" name="直接连接符 23">
            <a:extLst>
              <a:ext uri="{FF2B5EF4-FFF2-40B4-BE49-F238E27FC236}">
                <a16:creationId xmlns:a16="http://schemas.microsoft.com/office/drawing/2014/main" xmlns="" id="{544E284A-C775-493F-B875-48B310612200}"/>
              </a:ext>
            </a:extLst>
          </p:cNvPr>
          <p:cNvCxnSpPr/>
          <p:nvPr/>
        </p:nvCxnSpPr>
        <p:spPr>
          <a:xfrm>
            <a:off x="7520473" y="3900196"/>
            <a:ext cx="125963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55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en-US" altLang="zh-CN" dirty="0"/>
              <a:t>Basic requirement: CQ asks for information </a:t>
            </a:r>
            <a:r>
              <a:rPr lang="en-US" altLang="zh-CN" b="1" dirty="0"/>
              <a:t>missing from the context</a:t>
            </a:r>
          </a:p>
          <a:p>
            <a:endParaRPr lang="en-US" altLang="zh-CN" dirty="0"/>
          </a:p>
          <a:p>
            <a:r>
              <a:rPr lang="en-US" altLang="zh-CN" dirty="0"/>
              <a:t>The question should be </a:t>
            </a:r>
            <a:r>
              <a:rPr lang="en-US" altLang="zh-CN" b="1" dirty="0"/>
              <a:t>specific</a:t>
            </a:r>
            <a:r>
              <a:rPr lang="en-US" altLang="zh-CN" dirty="0"/>
              <a:t> to be useful</a:t>
            </a:r>
          </a:p>
          <a:p>
            <a:pPr lvl="1"/>
            <a:r>
              <a:rPr lang="en-US" altLang="zh-CN" dirty="0"/>
              <a:t>Specific to electrical appliance: What is the voltage?</a:t>
            </a:r>
          </a:p>
          <a:p>
            <a:pPr lvl="1"/>
            <a:r>
              <a:rPr lang="en-US" altLang="zh-CN" dirty="0"/>
              <a:t>Generic question: What are the dimensions?</a:t>
            </a:r>
          </a:p>
          <a:p>
            <a:pPr lvl="1"/>
            <a:endParaRPr lang="en-US" altLang="zh-CN" dirty="0"/>
          </a:p>
          <a:p>
            <a:r>
              <a:rPr lang="en-US" altLang="zh-CN" dirty="0"/>
              <a:t>We need </a:t>
            </a:r>
            <a:r>
              <a:rPr lang="en-US" altLang="zh-CN" b="1" dirty="0"/>
              <a:t>diverse</a:t>
            </a:r>
            <a:r>
              <a:rPr lang="en-US" altLang="zh-CN" dirty="0"/>
              <a:t> questions to cover a wide range of user needs</a:t>
            </a:r>
          </a:p>
          <a:p>
            <a:pPr lvl="1"/>
            <a:r>
              <a:rPr lang="en-US" altLang="zh-CN" dirty="0"/>
              <a:t>Diverse group:</a:t>
            </a:r>
          </a:p>
          <a:p>
            <a:pPr lvl="2"/>
            <a:r>
              <a:rPr lang="en-US" altLang="zh-CN" dirty="0"/>
              <a:t>What is the voltage? Does it contain </a:t>
            </a:r>
            <a:r>
              <a:rPr lang="en-US" altLang="zh-CN" dirty="0" err="1"/>
              <a:t>taflon</a:t>
            </a:r>
            <a:r>
              <a:rPr lang="en-US" altLang="zh-CN" dirty="0"/>
              <a:t>? How long does it take to cook waffle?</a:t>
            </a:r>
          </a:p>
          <a:p>
            <a:pPr lvl="1"/>
            <a:r>
              <a:rPr lang="en-US" altLang="zh-CN" dirty="0"/>
              <a:t>Repetitive group:</a:t>
            </a:r>
          </a:p>
          <a:p>
            <a:pPr lvl="2"/>
            <a:r>
              <a:rPr lang="en-US" altLang="zh-CN" dirty="0"/>
              <a:t>What are the dimensions? What’s the size? What is the height?</a:t>
            </a:r>
          </a:p>
        </p:txBody>
      </p:sp>
      <p:sp>
        <p:nvSpPr>
          <p:cNvPr id="4" name="标题 3"/>
          <p:cNvSpPr>
            <a:spLocks noGrp="1"/>
          </p:cNvSpPr>
          <p:nvPr>
            <p:ph type="title"/>
          </p:nvPr>
        </p:nvSpPr>
        <p:spPr/>
        <p:txBody>
          <a:bodyPr/>
          <a:lstStyle/>
          <a:p>
            <a:r>
              <a:rPr lang="en-US" altLang="zh-CN" dirty="0"/>
              <a:t>Challenge</a:t>
            </a:r>
            <a:endParaRPr lang="zh-CN" altLang="en-US" dirty="0"/>
          </a:p>
        </p:txBody>
      </p:sp>
    </p:spTree>
    <p:extLst>
      <p:ext uri="{BB962C8B-B14F-4D97-AF65-F5344CB8AC3E}">
        <p14:creationId xmlns:p14="http://schemas.microsoft.com/office/powerpoint/2010/main" val="3161468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75000"/>
            </a:schemeClr>
          </a:solidFill>
          <a:ln>
            <a:solidFill>
              <a:schemeClr val="bg1">
                <a:lumMod val="75000"/>
              </a:schemeClr>
            </a:solid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Introduction</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Approach</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Results</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Related Works</a:t>
            </a:r>
            <a:endParaRPr lang="zh-CN" altLang="en-US" sz="2400" dirty="0">
              <a:solidFill>
                <a:schemeClr val="tx1">
                  <a:lumMod val="75000"/>
                  <a:lumOff val="25000"/>
                </a:schemeClr>
              </a:solidFill>
            </a:endParaRPr>
          </a:p>
        </p:txBody>
      </p:sp>
      <p:sp>
        <p:nvSpPr>
          <p:cNvPr id="22" name="Freeform 10">
            <a:extLst>
              <a:ext uri="{FF2B5EF4-FFF2-40B4-BE49-F238E27FC236}">
                <a16:creationId xmlns:a16="http://schemas.microsoft.com/office/drawing/2014/main" xmlns="" id="{948EAE5C-D5ED-4BA4-A4D2-17FA1047C897}"/>
              </a:ext>
            </a:extLst>
          </p:cNvPr>
          <p:cNvSpPr>
            <a:spLocks/>
          </p:cNvSpPr>
          <p:nvPr/>
        </p:nvSpPr>
        <p:spPr bwMode="auto">
          <a:xfrm>
            <a:off x="1841535" y="5032442"/>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a:extLst>
              <a:ext uri="{FF2B5EF4-FFF2-40B4-BE49-F238E27FC236}">
                <a16:creationId xmlns:a16="http://schemas.microsoft.com/office/drawing/2014/main" xmlns="" id="{1A4B968B-6DEE-4246-88FB-0EC97F6D7BB9}"/>
              </a:ext>
            </a:extLst>
          </p:cNvPr>
          <p:cNvSpPr txBox="1"/>
          <p:nvPr/>
        </p:nvSpPr>
        <p:spPr>
          <a:xfrm>
            <a:off x="2071646" y="4968635"/>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xmlns="" id="{222B642F-C732-47C7-B21D-9DC01539478D}"/>
              </a:ext>
            </a:extLst>
          </p:cNvPr>
          <p:cNvCxnSpPr>
            <a:stCxn id="22" idx="6"/>
          </p:cNvCxnSpPr>
          <p:nvPr/>
        </p:nvCxnSpPr>
        <p:spPr>
          <a:xfrm>
            <a:off x="2534033" y="5376300"/>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xmlns="" id="{5F459A52-BBBF-4222-9B8B-BFC142209E83}"/>
              </a:ext>
            </a:extLst>
          </p:cNvPr>
          <p:cNvSpPr txBox="1"/>
          <p:nvPr/>
        </p:nvSpPr>
        <p:spPr>
          <a:xfrm>
            <a:off x="2915073" y="4939819"/>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Conclusion</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346407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E92CD1E7-7231-A94C-9982-01E3D816A427}"/>
              </a:ext>
            </a:extLst>
          </p:cNvPr>
          <p:cNvSpPr>
            <a:spLocks noGrp="1"/>
          </p:cNvSpPr>
          <p:nvPr>
            <p:ph sz="quarter" idx="11"/>
          </p:nvPr>
        </p:nvSpPr>
        <p:spPr>
          <a:xfrm>
            <a:off x="5648961" y="1717675"/>
            <a:ext cx="3169602" cy="4826248"/>
          </a:xfrm>
        </p:spPr>
        <p:txBody>
          <a:bodyPr/>
          <a:lstStyle/>
          <a:p>
            <a:r>
              <a:rPr lang="en-US" dirty="0">
                <a:latin typeface="Times New Roman" panose="02020603050405020304" pitchFamily="18" charset="0"/>
                <a:cs typeface="Times New Roman" panose="02020603050405020304" pitchFamily="18" charset="0"/>
              </a:rPr>
              <a:t>NLP and Knowledge Engineering</a:t>
            </a:r>
          </a:p>
          <a:p>
            <a:pPr lvl="1"/>
            <a:r>
              <a:rPr lang="en-US" dirty="0">
                <a:latin typeface="Times New Roman" panose="02020603050405020304" pitchFamily="18" charset="0"/>
                <a:cs typeface="Times New Roman" panose="02020603050405020304" pitchFamily="18" charset="0"/>
              </a:rPr>
              <a:t>Commonsense reasoning</a:t>
            </a:r>
          </a:p>
          <a:p>
            <a:pPr lvl="1"/>
            <a:r>
              <a:rPr lang="en-US" dirty="0">
                <a:latin typeface="Times New Roman" panose="02020603050405020304" pitchFamily="18" charset="0"/>
                <a:cs typeface="Times New Roman" panose="02020603050405020304" pitchFamily="18" charset="0"/>
              </a:rPr>
              <a:t>Text generation</a:t>
            </a:r>
          </a:p>
          <a:p>
            <a:pPr lvl="1"/>
            <a:r>
              <a:rPr lang="en-US" dirty="0">
                <a:latin typeface="Times New Roman" panose="02020603050405020304" pitchFamily="18" charset="0"/>
                <a:cs typeface="Times New Roman" panose="02020603050405020304" pitchFamily="18" charset="0"/>
              </a:rPr>
              <a:t>AAAI/IJCAI/ACL/EMNLP</a:t>
            </a:r>
          </a:p>
          <a:p>
            <a:r>
              <a:rPr lang="en-US" dirty="0">
                <a:latin typeface="Times New Roman" panose="02020603050405020304" pitchFamily="18" charset="0"/>
                <a:cs typeface="Times New Roman" panose="02020603050405020304" pitchFamily="18" charset="0"/>
              </a:rPr>
              <a:t>Team consists of</a:t>
            </a:r>
          </a:p>
          <a:p>
            <a:pPr lvl="1"/>
            <a:r>
              <a:rPr lang="en-US" dirty="0">
                <a:latin typeface="Times New Roman" panose="02020603050405020304" pitchFamily="18" charset="0"/>
                <a:cs typeface="Times New Roman" panose="02020603050405020304" pitchFamily="18" charset="0"/>
              </a:rPr>
              <a:t>1 professor</a:t>
            </a:r>
          </a:p>
          <a:p>
            <a:pPr lvl="1"/>
            <a:r>
              <a:rPr lang="en-US" dirty="0">
                <a:latin typeface="Times New Roman" panose="02020603050405020304" pitchFamily="18" charset="0"/>
                <a:cs typeface="Times New Roman" panose="02020603050405020304" pitchFamily="18" charset="0"/>
              </a:rPr>
              <a:t>5 PhD students</a:t>
            </a:r>
          </a:p>
          <a:p>
            <a:pPr lvl="1"/>
            <a:r>
              <a:rPr lang="en-US" dirty="0">
                <a:latin typeface="Times New Roman" panose="02020603050405020304" pitchFamily="18" charset="0"/>
                <a:cs typeface="Times New Roman" panose="02020603050405020304" pitchFamily="18" charset="0"/>
              </a:rPr>
              <a:t>12 MSc students</a:t>
            </a:r>
          </a:p>
          <a:p>
            <a:pPr lvl="1"/>
            <a:r>
              <a:rPr lang="en-US" dirty="0">
                <a:latin typeface="Times New Roman" panose="02020603050405020304" pitchFamily="18" charset="0"/>
                <a:cs typeface="Times New Roman" panose="02020603050405020304" pitchFamily="18" charset="0"/>
              </a:rPr>
              <a:t>N undergrads + interns</a:t>
            </a:r>
          </a:p>
        </p:txBody>
      </p:sp>
      <p:sp>
        <p:nvSpPr>
          <p:cNvPr id="4" name="Title 3">
            <a:extLst>
              <a:ext uri="{FF2B5EF4-FFF2-40B4-BE49-F238E27FC236}">
                <a16:creationId xmlns:a16="http://schemas.microsoft.com/office/drawing/2014/main" xmlns="" id="{218C4C33-A548-6142-81E3-8E2416C82AED}"/>
              </a:ext>
            </a:extLst>
          </p:cNvPr>
          <p:cNvSpPr>
            <a:spLocks noGrp="1"/>
          </p:cNvSpPr>
          <p:nvPr>
            <p:ph type="title"/>
          </p:nvPr>
        </p:nvSpPr>
        <p:spPr/>
        <p:txBody>
          <a:bodyPr/>
          <a:lstStyle/>
          <a:p>
            <a:r>
              <a:rPr lang="en-US" dirty="0"/>
              <a:t>SJTU-ADAPT</a:t>
            </a:r>
          </a:p>
        </p:txBody>
      </p:sp>
      <p:pic>
        <p:nvPicPr>
          <p:cNvPr id="3" name="Picture 2">
            <a:extLst>
              <a:ext uri="{FF2B5EF4-FFF2-40B4-BE49-F238E27FC236}">
                <a16:creationId xmlns:a16="http://schemas.microsoft.com/office/drawing/2014/main" xmlns="" id="{70CA9D00-B3C1-DD49-9143-28063D07D460}"/>
              </a:ext>
            </a:extLst>
          </p:cNvPr>
          <p:cNvPicPr>
            <a:picLocks noChangeAspect="1"/>
          </p:cNvPicPr>
          <p:nvPr/>
        </p:nvPicPr>
        <p:blipFill rotWithShape="1">
          <a:blip r:embed="rId2"/>
          <a:srcRect l="4243" t="7465" r="8337" b="6983"/>
          <a:stretch/>
        </p:blipFill>
        <p:spPr>
          <a:xfrm>
            <a:off x="90397" y="2637279"/>
            <a:ext cx="5406887" cy="2987040"/>
          </a:xfrm>
          <a:prstGeom prst="rect">
            <a:avLst/>
          </a:prstGeom>
        </p:spPr>
      </p:pic>
      <p:sp>
        <p:nvSpPr>
          <p:cNvPr id="2" name="Rectangle 1">
            <a:extLst>
              <a:ext uri="{FF2B5EF4-FFF2-40B4-BE49-F238E27FC236}">
                <a16:creationId xmlns:a16="http://schemas.microsoft.com/office/drawing/2014/main" xmlns="" id="{157D7599-3D32-D84F-8CD4-2D2DE1C4FC74}"/>
              </a:ext>
            </a:extLst>
          </p:cNvPr>
          <p:cNvSpPr/>
          <p:nvPr/>
        </p:nvSpPr>
        <p:spPr>
          <a:xfrm>
            <a:off x="6030410" y="2905246"/>
            <a:ext cx="2187615" cy="4398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76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D7075B30-1C5D-4F41-A6B4-A9CCFA4C2EB4}"/>
              </a:ext>
            </a:extLst>
          </p:cNvPr>
          <p:cNvSpPr>
            <a:spLocks noGrp="1"/>
          </p:cNvSpPr>
          <p:nvPr>
            <p:ph sz="quarter" idx="10"/>
          </p:nvPr>
        </p:nvSpPr>
        <p:spPr/>
        <p:txBody>
          <a:bodyPr/>
          <a:lstStyle/>
          <a:p>
            <a:r>
              <a:rPr lang="en-US" altLang="zh-CN" b="1" dirty="0"/>
              <a:t>Keywords</a:t>
            </a:r>
            <a:r>
              <a:rPr lang="en-US" altLang="zh-CN" dirty="0"/>
              <a:t>: non-stopping v./n./adj. words</a:t>
            </a:r>
          </a:p>
          <a:p>
            <a:endParaRPr lang="en-US" altLang="zh-CN" dirty="0"/>
          </a:p>
          <a:p>
            <a:r>
              <a:rPr lang="en-US" altLang="zh-CN" dirty="0"/>
              <a:t>The main content of a question can be covered by keywords</a:t>
            </a:r>
          </a:p>
          <a:p>
            <a:pPr lvl="1"/>
            <a:r>
              <a:rPr lang="en-US" altLang="zh-CN" dirty="0"/>
              <a:t>What are the </a:t>
            </a:r>
            <a:r>
              <a:rPr lang="en-US" altLang="zh-CN" b="1" u="sng" dirty="0"/>
              <a:t>voltage</a:t>
            </a:r>
            <a:r>
              <a:rPr lang="en-US" altLang="zh-CN" dirty="0"/>
              <a:t> ?</a:t>
            </a:r>
          </a:p>
          <a:p>
            <a:pPr lvl="1"/>
            <a:r>
              <a:rPr lang="en-US" altLang="zh-CN" dirty="0"/>
              <a:t>can you </a:t>
            </a:r>
            <a:r>
              <a:rPr lang="en-US" altLang="zh-CN" b="1" u="sng" dirty="0"/>
              <a:t>chop nuts</a:t>
            </a:r>
            <a:r>
              <a:rPr lang="en-US" altLang="zh-CN" b="1" dirty="0"/>
              <a:t> </a:t>
            </a:r>
            <a:r>
              <a:rPr lang="en-US" altLang="zh-CN" dirty="0"/>
              <a:t>and </a:t>
            </a:r>
            <a:r>
              <a:rPr lang="en-US" altLang="zh-CN" b="1" u="sng" dirty="0"/>
              <a:t>blend items</a:t>
            </a:r>
            <a:r>
              <a:rPr lang="en-US" altLang="zh-CN" b="1" dirty="0"/>
              <a:t> </a:t>
            </a:r>
            <a:r>
              <a:rPr lang="en-US" altLang="zh-CN" dirty="0"/>
              <a:t>together ?</a:t>
            </a:r>
          </a:p>
          <a:p>
            <a:pPr lvl="1"/>
            <a:r>
              <a:rPr lang="en-US" altLang="zh-CN" dirty="0"/>
              <a:t>Is it </a:t>
            </a:r>
            <a:r>
              <a:rPr lang="en-US" altLang="zh-CN" b="1" u="sng" dirty="0"/>
              <a:t>microwave safe</a:t>
            </a:r>
            <a:r>
              <a:rPr lang="en-US" altLang="zh-CN" dirty="0"/>
              <a:t>?</a:t>
            </a:r>
          </a:p>
          <a:p>
            <a:endParaRPr lang="en-US" altLang="zh-CN" dirty="0"/>
          </a:p>
          <a:p>
            <a:r>
              <a:rPr lang="en-US" altLang="zh-CN" dirty="0"/>
              <a:t>We may control the generation with generation conditioned on keywords</a:t>
            </a:r>
          </a:p>
          <a:p>
            <a:pPr lvl="1"/>
            <a:r>
              <a:rPr lang="en-US" altLang="zh-CN" dirty="0"/>
              <a:t>generate specific questions with specific keywords</a:t>
            </a:r>
          </a:p>
          <a:p>
            <a:pPr lvl="1"/>
            <a:r>
              <a:rPr lang="en-US" altLang="zh-CN" dirty="0"/>
              <a:t>Generate diverse questions with different </a:t>
            </a:r>
            <a:r>
              <a:rPr lang="en-US" altLang="zh-CN" i="1" dirty="0"/>
              <a:t>groups</a:t>
            </a:r>
            <a:r>
              <a:rPr lang="en-US" altLang="zh-CN" dirty="0"/>
              <a:t> of keywords</a:t>
            </a:r>
          </a:p>
        </p:txBody>
      </p:sp>
      <p:sp>
        <p:nvSpPr>
          <p:cNvPr id="3" name="标题 2">
            <a:extLst>
              <a:ext uri="{FF2B5EF4-FFF2-40B4-BE49-F238E27FC236}">
                <a16:creationId xmlns:a16="http://schemas.microsoft.com/office/drawing/2014/main" xmlns="" id="{0E85DB13-E4E8-4CB3-A818-5F967080E4DF}"/>
              </a:ext>
            </a:extLst>
          </p:cNvPr>
          <p:cNvSpPr>
            <a:spLocks noGrp="1"/>
          </p:cNvSpPr>
          <p:nvPr>
            <p:ph type="title"/>
          </p:nvPr>
        </p:nvSpPr>
        <p:spPr/>
        <p:txBody>
          <a:bodyPr/>
          <a:lstStyle/>
          <a:p>
            <a:r>
              <a:rPr lang="en-US" altLang="zh-CN" dirty="0"/>
              <a:t>Finding</a:t>
            </a:r>
            <a:endParaRPr lang="zh-CN" altLang="en-US" dirty="0"/>
          </a:p>
        </p:txBody>
      </p:sp>
    </p:spTree>
    <p:extLst>
      <p:ext uri="{BB962C8B-B14F-4D97-AF65-F5344CB8AC3E}">
        <p14:creationId xmlns:p14="http://schemas.microsoft.com/office/powerpoint/2010/main" val="3356534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Approach: </a:t>
            </a:r>
            <a:r>
              <a:rPr lang="en-US" altLang="zh-CN" dirty="0" err="1"/>
              <a:t>KPCNet</a:t>
            </a:r>
            <a:endParaRPr lang="zh-CN" altLang="en-US" dirty="0"/>
          </a:p>
        </p:txBody>
      </p:sp>
      <p:pic>
        <p:nvPicPr>
          <p:cNvPr id="7" name="内容占位符 6">
            <a:extLst>
              <a:ext uri="{FF2B5EF4-FFF2-40B4-BE49-F238E27FC236}">
                <a16:creationId xmlns:a16="http://schemas.microsoft.com/office/drawing/2014/main" xmlns="" id="{A280355A-E7BD-42CE-8072-093D64AF417F}"/>
              </a:ext>
            </a:extLst>
          </p:cNvPr>
          <p:cNvPicPr>
            <a:picLocks noGrp="1" noChangeAspect="1"/>
          </p:cNvPicPr>
          <p:nvPr>
            <p:ph sz="quarter" idx="10"/>
          </p:nvPr>
        </p:nvPicPr>
        <p:blipFill rotWithShape="1">
          <a:blip r:embed="rId3"/>
          <a:srcRect r="355"/>
          <a:stretch/>
        </p:blipFill>
        <p:spPr>
          <a:xfrm>
            <a:off x="635087" y="1685925"/>
            <a:ext cx="8061044" cy="4921250"/>
          </a:xfrm>
          <a:prstGeom prst="rect">
            <a:avLst/>
          </a:prstGeom>
        </p:spPr>
      </p:pic>
      <p:sp>
        <p:nvSpPr>
          <p:cNvPr id="2" name="矩形 1">
            <a:extLst>
              <a:ext uri="{FF2B5EF4-FFF2-40B4-BE49-F238E27FC236}">
                <a16:creationId xmlns:a16="http://schemas.microsoft.com/office/drawing/2014/main" xmlns="" id="{53509B5B-78B1-4D0B-8CDE-D6A99B7BC3D2}"/>
              </a:ext>
            </a:extLst>
          </p:cNvPr>
          <p:cNvSpPr/>
          <p:nvPr/>
        </p:nvSpPr>
        <p:spPr>
          <a:xfrm>
            <a:off x="2155371" y="4292082"/>
            <a:ext cx="4581331" cy="2202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3499129"/>
      </p:ext>
    </p:extLst>
  </p:cSld>
  <p:clrMapOvr>
    <a:masterClrMapping/>
  </p:clrMapOvr>
  <mc:AlternateContent xmlns:mc="http://schemas.openxmlformats.org/markup-compatibility/2006" xmlns:p14="http://schemas.microsoft.com/office/powerpoint/2010/main">
    <mc:Choice Requires="p14">
      <p:transition p14:dur="0" advTm="5023"/>
    </mc:Choice>
    <mc:Fallback xmlns="">
      <p:transition advTm="50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586D36B2-3822-46C1-A9EC-018B96BD3448}"/>
              </a:ext>
            </a:extLst>
          </p:cNvPr>
          <p:cNvSpPr>
            <a:spLocks noGrp="1"/>
          </p:cNvSpPr>
          <p:nvPr>
            <p:ph sz="quarter" idx="10"/>
          </p:nvPr>
        </p:nvSpPr>
        <p:spPr/>
        <p:txBody>
          <a:bodyPr>
            <a:normAutofit/>
          </a:bodyPr>
          <a:lstStyle/>
          <a:p>
            <a:r>
              <a:rPr lang="en-US" altLang="zh-CN" b="1" dirty="0"/>
              <a:t>Input: </a:t>
            </a:r>
            <a:r>
              <a:rPr lang="en-US" altLang="zh-CN" dirty="0"/>
              <a:t>context</a:t>
            </a:r>
          </a:p>
          <a:p>
            <a:r>
              <a:rPr lang="en-US" altLang="zh-CN" b="1" dirty="0"/>
              <a:t>Target: </a:t>
            </a:r>
            <a:r>
              <a:rPr lang="en-US" altLang="zh-CN" dirty="0"/>
              <a:t>for each word in a pre-extracted keyword set, decide if it is keyword of the question (</a:t>
            </a:r>
            <a:r>
              <a:rPr lang="en-US" altLang="zh-CN" b="1" dirty="0"/>
              <a:t>multi-label binary classification</a:t>
            </a:r>
            <a:r>
              <a:rPr lang="en-US" altLang="zh-CN" dirty="0"/>
              <a:t>)</a:t>
            </a:r>
          </a:p>
          <a:p>
            <a:r>
              <a:rPr lang="en-US" altLang="zh-CN" b="1" dirty="0"/>
              <a:t>Model: </a:t>
            </a:r>
            <a:r>
              <a:rPr lang="en-US" altLang="zh-CN" dirty="0" err="1"/>
              <a:t>TextCNN</a:t>
            </a:r>
            <a:endParaRPr lang="en-US" altLang="zh-CN" dirty="0"/>
          </a:p>
          <a:p>
            <a:r>
              <a:rPr lang="en-US" altLang="zh-CN" b="1" dirty="0"/>
              <a:t>Output: </a:t>
            </a:r>
            <a:r>
              <a:rPr lang="en-US" altLang="zh-CN" dirty="0"/>
              <a:t>Keyword logits: unnormalized(sigmoid) probability</a:t>
            </a:r>
          </a:p>
        </p:txBody>
      </p:sp>
      <p:sp>
        <p:nvSpPr>
          <p:cNvPr id="3" name="标题 2">
            <a:extLst>
              <a:ext uri="{FF2B5EF4-FFF2-40B4-BE49-F238E27FC236}">
                <a16:creationId xmlns:a16="http://schemas.microsoft.com/office/drawing/2014/main" xmlns="" id="{7EE8C5A7-6D35-45AF-AC6C-0B8C25CF6805}"/>
              </a:ext>
            </a:extLst>
          </p:cNvPr>
          <p:cNvSpPr>
            <a:spLocks noGrp="1"/>
          </p:cNvSpPr>
          <p:nvPr>
            <p:ph type="title"/>
          </p:nvPr>
        </p:nvSpPr>
        <p:spPr/>
        <p:txBody>
          <a:bodyPr/>
          <a:lstStyle/>
          <a:p>
            <a:r>
              <a:rPr lang="en-US" altLang="zh-CN" dirty="0"/>
              <a:t>Keyword predictor</a:t>
            </a:r>
            <a:endParaRPr lang="zh-CN" altLang="en-US" dirty="0"/>
          </a:p>
        </p:txBody>
      </p:sp>
    </p:spTree>
    <p:extLst>
      <p:ext uri="{BB962C8B-B14F-4D97-AF65-F5344CB8AC3E}">
        <p14:creationId xmlns:p14="http://schemas.microsoft.com/office/powerpoint/2010/main" val="2116103121"/>
      </p:ext>
    </p:extLst>
  </p:cSld>
  <p:clrMapOvr>
    <a:masterClrMapping/>
  </p:clrMapOvr>
  <mc:AlternateContent xmlns:mc="http://schemas.openxmlformats.org/markup-compatibility/2006" xmlns:p14="http://schemas.microsoft.com/office/powerpoint/2010/main">
    <mc:Choice Requires="p14">
      <p:transition p14:dur="0" advTm="7362"/>
    </mc:Choice>
    <mc:Fallback xmlns="">
      <p:transition advTm="736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94025" y="3498980"/>
            <a:ext cx="8372163" cy="3108195"/>
          </a:xfrm>
        </p:spPr>
        <p:txBody>
          <a:bodyPr>
            <a:normAutofit/>
          </a:bodyPr>
          <a:lstStyle/>
          <a:p>
            <a:r>
              <a:rPr lang="en-US" altLang="zh-CN" dirty="0"/>
              <a:t>First get a distribution over all keywords from keyword predictor</a:t>
            </a:r>
          </a:p>
          <a:p>
            <a:r>
              <a:rPr lang="en-US" altLang="zh-CN" dirty="0"/>
              <a:t>Select most likely keywords with Top-K, or threshold</a:t>
            </a:r>
          </a:p>
          <a:p>
            <a:pPr lvl="1"/>
            <a:r>
              <a:rPr lang="en-US" altLang="zh-CN" dirty="0"/>
              <a:t>May be incoherent in semantic if put together</a:t>
            </a:r>
          </a:p>
          <a:p>
            <a:r>
              <a:rPr lang="en-US" altLang="zh-CN" dirty="0"/>
              <a:t>Keyword Clustering</a:t>
            </a:r>
          </a:p>
          <a:p>
            <a:pPr lvl="1"/>
            <a:r>
              <a:rPr lang="en-US" altLang="zh-CN" dirty="0"/>
              <a:t>Ensure coherence with semantic information</a:t>
            </a:r>
          </a:p>
          <a:p>
            <a:pPr lvl="2"/>
            <a:r>
              <a:rPr lang="en-US" altLang="zh-CN" dirty="0"/>
              <a:t>Spectral clustering on word co-occurrence graph</a:t>
            </a:r>
          </a:p>
          <a:p>
            <a:pPr lvl="1"/>
            <a:r>
              <a:rPr lang="en-US" altLang="zh-CN" dirty="0"/>
              <a:t>Produce different conditioning group for diverse generation</a:t>
            </a:r>
          </a:p>
        </p:txBody>
      </p:sp>
      <p:sp>
        <p:nvSpPr>
          <p:cNvPr id="4" name="标题 3"/>
          <p:cNvSpPr>
            <a:spLocks noGrp="1"/>
          </p:cNvSpPr>
          <p:nvPr>
            <p:ph type="title"/>
          </p:nvPr>
        </p:nvSpPr>
        <p:spPr/>
        <p:txBody>
          <a:bodyPr/>
          <a:lstStyle/>
          <a:p>
            <a:r>
              <a:rPr lang="en-US" altLang="zh-CN" dirty="0"/>
              <a:t>Keyword selection</a:t>
            </a:r>
            <a:endParaRPr lang="zh-CN" altLang="en-US" dirty="0"/>
          </a:p>
        </p:txBody>
      </p:sp>
      <p:pic>
        <p:nvPicPr>
          <p:cNvPr id="6" name="图片 5">
            <a:extLst>
              <a:ext uri="{FF2B5EF4-FFF2-40B4-BE49-F238E27FC236}">
                <a16:creationId xmlns:a16="http://schemas.microsoft.com/office/drawing/2014/main" xmlns="" id="{39B244FA-F0AF-4994-883F-430E0CEF4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919" y="1716134"/>
            <a:ext cx="6066161" cy="1782846"/>
          </a:xfrm>
          <a:prstGeom prst="rect">
            <a:avLst/>
          </a:prstGeom>
        </p:spPr>
      </p:pic>
      <p:sp>
        <p:nvSpPr>
          <p:cNvPr id="7" name="矩形 6">
            <a:extLst>
              <a:ext uri="{FF2B5EF4-FFF2-40B4-BE49-F238E27FC236}">
                <a16:creationId xmlns:a16="http://schemas.microsoft.com/office/drawing/2014/main" xmlns="" id="{ADCF5EF1-3EA8-4690-84A3-296E8B98CA61}"/>
              </a:ext>
            </a:extLst>
          </p:cNvPr>
          <p:cNvSpPr/>
          <p:nvPr/>
        </p:nvSpPr>
        <p:spPr>
          <a:xfrm>
            <a:off x="2845837" y="1725464"/>
            <a:ext cx="2360646" cy="17828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xmlns="" id="{60BD517C-41D2-4946-9DA3-15D4DEFBE310}"/>
              </a:ext>
            </a:extLst>
          </p:cNvPr>
          <p:cNvSpPr/>
          <p:nvPr/>
        </p:nvSpPr>
        <p:spPr>
          <a:xfrm>
            <a:off x="5206483" y="1725463"/>
            <a:ext cx="2487241" cy="1782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112294325"/>
      </p:ext>
    </p:extLst>
  </p:cSld>
  <p:clrMapOvr>
    <a:masterClrMapping/>
  </p:clrMapOvr>
  <mc:AlternateContent xmlns:mc="http://schemas.openxmlformats.org/markup-compatibility/2006" xmlns:p14="http://schemas.microsoft.com/office/powerpoint/2010/main">
    <mc:Choice Requires="p14">
      <p:transition p14:dur="0" advTm="51207"/>
    </mc:Choice>
    <mc:Fallback xmlns="">
      <p:transition advTm="512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4"/>
              <p:cNvSpPr>
                <a:spLocks noGrp="1"/>
              </p:cNvSpPr>
              <p:nvPr>
                <p:ph sz="quarter" idx="10"/>
              </p:nvPr>
            </p:nvSpPr>
            <p:spPr/>
            <p:txBody>
              <a:bodyPr>
                <a:normAutofit/>
              </a:bodyPr>
              <a:lstStyle/>
              <a:p>
                <a:r>
                  <a:rPr lang="en-US" altLang="zh-CN" dirty="0"/>
                  <a:t>Traditional conditional LM: </a:t>
                </a:r>
                <a14:m>
                  <m:oMath xmlns:m="http://schemas.openxmlformats.org/officeDocument/2006/math">
                    <m:r>
                      <a:rPr lang="en-US" altLang="zh-CN" i="1">
                        <a:latin typeface="Cambria Math" panose="02040503050406030204" pitchFamily="18" charset="0"/>
                      </a:rPr>
                      <m:t>𝑃</m:t>
                    </m:r>
                    <m:d>
                      <m:dPr>
                        <m:ctrlPr>
                          <a:rPr lang="en-US" altLang="zh-CN" i="1">
                            <a:latin typeface="Cambria Math"/>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oMath>
                </a14:m>
                <a:endParaRPr lang="en-US" altLang="zh-CN" dirty="0"/>
              </a:p>
              <a:p>
                <a:r>
                  <a:rPr lang="en-US" altLang="zh-CN" dirty="0"/>
                  <a:t>Keyword conditioned generation: </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𝑍</m:t>
                        </m:r>
                      </m:e>
                      <m:sup>
                        <m:r>
                          <a:rPr lang="en-US" altLang="zh-CN" i="1">
                            <a:latin typeface="Cambria Math" panose="02040503050406030204" pitchFamily="18" charset="0"/>
                          </a:rPr>
                          <m:t>𝑠</m:t>
                        </m:r>
                      </m:sup>
                    </m:sSup>
                    <m:r>
                      <a:rPr lang="en-US" altLang="zh-CN" i="1">
                        <a:latin typeface="Cambria Math" panose="02040503050406030204" pitchFamily="18" charset="0"/>
                      </a:rPr>
                      <m:t>)</m:t>
                    </m:r>
                  </m:oMath>
                </a14:m>
                <a:r>
                  <a:rPr lang="en-US" altLang="zh-CN" dirty="0"/>
                  <a:t>, </a:t>
                </a:r>
                <a14:m>
                  <m:oMath xmlns:m="http://schemas.openxmlformats.org/officeDocument/2006/math">
                    <m:sSup>
                      <m:sSupPr>
                        <m:ctrlPr>
                          <a:rPr lang="en-US" altLang="zh-CN" i="1">
                            <a:latin typeface="Cambria Math"/>
                          </a:rPr>
                        </m:ctrlPr>
                      </m:sSupPr>
                      <m:e>
                        <m:r>
                          <a:rPr lang="en-US" altLang="zh-CN" i="1">
                            <a:latin typeface="Cambria Math" panose="02040503050406030204" pitchFamily="18" charset="0"/>
                          </a:rPr>
                          <m:t>𝑍</m:t>
                        </m:r>
                      </m:e>
                      <m:sup>
                        <m:r>
                          <a:rPr lang="en-US" altLang="zh-CN" i="1">
                            <a:latin typeface="Cambria Math" panose="02040503050406030204" pitchFamily="18" charset="0"/>
                          </a:rPr>
                          <m:t>𝑠</m:t>
                        </m:r>
                      </m:sup>
                    </m:sSup>
                  </m:oMath>
                </a14:m>
                <a:r>
                  <a:rPr lang="en-US" altLang="zh-CN" dirty="0"/>
                  <a:t> is the selected keywords</a:t>
                </a:r>
              </a:p>
              <a:p>
                <a:r>
                  <a:rPr lang="en-US" altLang="zh-CN" dirty="0"/>
                  <a:t>Achieved with </a:t>
                </a:r>
                <a:r>
                  <a:rPr lang="en-US" altLang="zh-CN" b="1" dirty="0"/>
                  <a:t>keyword bridge </a:t>
                </a:r>
                <a:r>
                  <a:rPr lang="en-US" altLang="zh-CN" dirty="0"/>
                  <a:t>transforming logits of</a:t>
                </a:r>
                <a:r>
                  <a:rPr lang="zh-CN" altLang="en-US" dirty="0"/>
                  <a:t> </a:t>
                </a:r>
                <a:r>
                  <a:rPr lang="en-US" altLang="zh-CN" dirty="0"/>
                  <a:t>selected keywords into encoder &amp; decoder feature</a:t>
                </a:r>
              </a:p>
              <a:p>
                <a:endParaRPr lang="en-US" altLang="zh-CN" dirty="0"/>
              </a:p>
              <a:p>
                <a:r>
                  <a:rPr lang="en-US" altLang="zh-CN" dirty="0"/>
                  <a:t>Example: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altLang="zh-CN" dirty="0"/>
                  <a:t> Belgian waffle maker</a:t>
                </a:r>
                <a:endParaRPr lang="en-US" altLang="zh-CN" i="1" dirty="0">
                  <a:latin typeface="Cambria Math" panose="02040503050406030204" pitchFamily="18" charset="0"/>
                </a:endParaRPr>
              </a:p>
              <a:p>
                <a14:m>
                  <m:oMath xmlns:m="http://schemas.openxmlformats.org/officeDocument/2006/math">
                    <m:sSup>
                      <m:sSupPr>
                        <m:ctrlPr>
                          <a:rPr lang="en-US" altLang="zh-CN" i="1">
                            <a:latin typeface="Cambria Math"/>
                          </a:rPr>
                        </m:ctrlPr>
                      </m:sSupPr>
                      <m:e>
                        <m:r>
                          <a:rPr lang="en-US" altLang="zh-CN" i="1">
                            <a:latin typeface="Cambria Math" panose="02040503050406030204" pitchFamily="18" charset="0"/>
                          </a:rPr>
                          <m:t>𝑍</m:t>
                        </m:r>
                      </m:e>
                      <m:sup>
                        <m:r>
                          <a:rPr lang="en-US" altLang="zh-CN" i="1">
                            <a:latin typeface="Cambria Math" panose="02040503050406030204" pitchFamily="18" charset="0"/>
                          </a:rPr>
                          <m:t>𝑠</m:t>
                        </m:r>
                      </m:sup>
                    </m:sSup>
                  </m:oMath>
                </a14:m>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{voltage, machine}</a:t>
                </a:r>
              </a:p>
              <a:p>
                <a:pPr lvl="1"/>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oMath>
                </a14:m>
                <a:r>
                  <a:rPr lang="en-US" altLang="zh-CN" dirty="0"/>
                  <a:t> What is the </a:t>
                </a:r>
                <a:r>
                  <a:rPr lang="en-US" altLang="zh-CN" b="1" dirty="0"/>
                  <a:t>voltage</a:t>
                </a:r>
                <a:r>
                  <a:rPr lang="en-US" altLang="zh-CN" dirty="0"/>
                  <a:t> of the </a:t>
                </a:r>
                <a:r>
                  <a:rPr lang="en-US" altLang="zh-CN" b="1" dirty="0"/>
                  <a:t>machine</a:t>
                </a:r>
                <a:r>
                  <a:rPr lang="en-US" altLang="zh-CN" dirty="0"/>
                  <a:t> ?</a:t>
                </a:r>
              </a:p>
              <a:p>
                <a14:m>
                  <m:oMath xmlns:m="http://schemas.openxmlformats.org/officeDocument/2006/math">
                    <m:sSup>
                      <m:sSupPr>
                        <m:ctrlPr>
                          <a:rPr lang="en-US" altLang="zh-CN" i="1">
                            <a:latin typeface="Cambria Math"/>
                          </a:rPr>
                        </m:ctrlPr>
                      </m:sSupPr>
                      <m:e>
                        <m:r>
                          <a:rPr lang="en-US" altLang="zh-CN" i="1">
                            <a:latin typeface="Cambria Math" panose="02040503050406030204" pitchFamily="18" charset="0"/>
                          </a:rPr>
                          <m:t>𝑍</m:t>
                        </m:r>
                      </m:e>
                      <m:sup>
                        <m:r>
                          <a:rPr lang="en-US" altLang="zh-CN" i="1">
                            <a:latin typeface="Cambria Math" panose="02040503050406030204" pitchFamily="18" charset="0"/>
                          </a:rPr>
                          <m:t>𝑠</m:t>
                        </m:r>
                      </m:sup>
                    </m:sSup>
                  </m:oMath>
                </a14:m>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{dimension, waffle, maker}</a:t>
                </a:r>
              </a:p>
              <a:p>
                <a:pPr lvl="1"/>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oMath>
                </a14:m>
                <a:r>
                  <a:rPr lang="en-US" altLang="zh-CN" dirty="0"/>
                  <a:t> What are the </a:t>
                </a:r>
                <a:r>
                  <a:rPr lang="en-US" altLang="zh-CN" b="1" dirty="0"/>
                  <a:t>dimensions</a:t>
                </a:r>
                <a:r>
                  <a:rPr lang="en-US" altLang="zh-CN" dirty="0"/>
                  <a:t> of the </a:t>
                </a:r>
                <a:r>
                  <a:rPr lang="en-US" altLang="zh-CN" b="1" dirty="0"/>
                  <a:t>waffle maker</a:t>
                </a:r>
                <a:r>
                  <a:rPr lang="en-US" altLang="zh-CN" dirty="0"/>
                  <a:t> ?</a:t>
                </a:r>
              </a:p>
              <a:p>
                <a:endParaRPr lang="en-US" altLang="zh-CN" dirty="0"/>
              </a:p>
            </p:txBody>
          </p:sp>
        </mc:Choice>
        <mc:Fallback xmlns="">
          <p:sp>
            <p:nvSpPr>
              <p:cNvPr id="5" name="内容占位符 4"/>
              <p:cNvSpPr>
                <a:spLocks noGrp="1" noRot="1" noChangeAspect="1" noMove="1" noResize="1" noEditPoints="1" noAdjustHandles="1" noChangeArrowheads="1" noChangeShapeType="1" noTextEdit="1"/>
              </p:cNvSpPr>
              <p:nvPr>
                <p:ph sz="quarter" idx="10"/>
              </p:nvPr>
            </p:nvSpPr>
            <p:spPr>
              <a:blipFill>
                <a:blip r:embed="rId3"/>
                <a:stretch>
                  <a:fillRect l="-606" r="-1061"/>
                </a:stretch>
              </a:blipFill>
            </p:spPr>
            <p:txBody>
              <a:bodyPr/>
              <a:lstStyle/>
              <a:p>
                <a:r>
                  <a:rPr lang="en-US">
                    <a:noFill/>
                  </a:rPr>
                  <a:t> </a:t>
                </a:r>
              </a:p>
            </p:txBody>
          </p:sp>
        </mc:Fallback>
      </mc:AlternateContent>
      <p:sp>
        <p:nvSpPr>
          <p:cNvPr id="4" name="标题 3"/>
          <p:cNvSpPr>
            <a:spLocks noGrp="1"/>
          </p:cNvSpPr>
          <p:nvPr>
            <p:ph type="title"/>
          </p:nvPr>
        </p:nvSpPr>
        <p:spPr/>
        <p:txBody>
          <a:bodyPr/>
          <a:lstStyle/>
          <a:p>
            <a:r>
              <a:rPr lang="en-US" altLang="zh-CN" dirty="0"/>
              <a:t>Keyword conditioned generation</a:t>
            </a:r>
            <a:endParaRPr lang="zh-CN" altLang="en-US" dirty="0"/>
          </a:p>
        </p:txBody>
      </p:sp>
    </p:spTree>
    <p:extLst>
      <p:ext uri="{BB962C8B-B14F-4D97-AF65-F5344CB8AC3E}">
        <p14:creationId xmlns:p14="http://schemas.microsoft.com/office/powerpoint/2010/main" val="2416412696"/>
      </p:ext>
    </p:extLst>
  </p:cSld>
  <p:clrMapOvr>
    <a:masterClrMapping/>
  </p:clrMapOvr>
  <mc:AlternateContent xmlns:mc="http://schemas.openxmlformats.org/markup-compatibility/2006" xmlns:p14="http://schemas.microsoft.com/office/powerpoint/2010/main">
    <mc:Choice Requires="p14">
      <p:transition p14:dur="0" advTm="42711"/>
    </mc:Choice>
    <mc:Fallback xmlns="">
      <p:transition advTm="427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500"/>
                                        <p:tgtEl>
                                          <p:spTgt spid="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fade">
                                      <p:cBhvr>
                                        <p:cTn id="16" dur="500"/>
                                        <p:tgtEl>
                                          <p:spTgt spid="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Effect transition="in" filter="fade">
                                      <p:cBhvr>
                                        <p:cTn id="19"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75000"/>
            </a:schemeClr>
          </a:solidFill>
          <a:ln>
            <a:solidFill>
              <a:schemeClr val="bg1">
                <a:lumMod val="75000"/>
              </a:schemeClr>
            </a:solid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Introduction</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Approach</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Results</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Related Works</a:t>
            </a:r>
            <a:endParaRPr lang="zh-CN" altLang="en-US" sz="2400" dirty="0">
              <a:solidFill>
                <a:schemeClr val="tx1">
                  <a:lumMod val="75000"/>
                  <a:lumOff val="25000"/>
                </a:schemeClr>
              </a:solidFill>
            </a:endParaRPr>
          </a:p>
        </p:txBody>
      </p:sp>
      <p:sp>
        <p:nvSpPr>
          <p:cNvPr id="22" name="Freeform 10">
            <a:extLst>
              <a:ext uri="{FF2B5EF4-FFF2-40B4-BE49-F238E27FC236}">
                <a16:creationId xmlns:a16="http://schemas.microsoft.com/office/drawing/2014/main" xmlns="" id="{948EAE5C-D5ED-4BA4-A4D2-17FA1047C897}"/>
              </a:ext>
            </a:extLst>
          </p:cNvPr>
          <p:cNvSpPr>
            <a:spLocks/>
          </p:cNvSpPr>
          <p:nvPr/>
        </p:nvSpPr>
        <p:spPr bwMode="auto">
          <a:xfrm>
            <a:off x="1841535" y="5032442"/>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a:extLst>
              <a:ext uri="{FF2B5EF4-FFF2-40B4-BE49-F238E27FC236}">
                <a16:creationId xmlns:a16="http://schemas.microsoft.com/office/drawing/2014/main" xmlns="" id="{1A4B968B-6DEE-4246-88FB-0EC97F6D7BB9}"/>
              </a:ext>
            </a:extLst>
          </p:cNvPr>
          <p:cNvSpPr txBox="1"/>
          <p:nvPr/>
        </p:nvSpPr>
        <p:spPr>
          <a:xfrm>
            <a:off x="2071646" y="4968635"/>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xmlns="" id="{222B642F-C732-47C7-B21D-9DC01539478D}"/>
              </a:ext>
            </a:extLst>
          </p:cNvPr>
          <p:cNvCxnSpPr>
            <a:stCxn id="22" idx="6"/>
          </p:cNvCxnSpPr>
          <p:nvPr/>
        </p:nvCxnSpPr>
        <p:spPr>
          <a:xfrm>
            <a:off x="2534033" y="5376300"/>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xmlns="" id="{5F459A52-BBBF-4222-9B8B-BFC142209E83}"/>
              </a:ext>
            </a:extLst>
          </p:cNvPr>
          <p:cNvSpPr txBox="1"/>
          <p:nvPr/>
        </p:nvSpPr>
        <p:spPr>
          <a:xfrm>
            <a:off x="2915073" y="4939819"/>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Conclusion</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930320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94025" y="1642188"/>
            <a:ext cx="8372163" cy="4964988"/>
          </a:xfrm>
        </p:spPr>
        <p:txBody>
          <a:bodyPr>
            <a:normAutofit/>
          </a:bodyPr>
          <a:lstStyle/>
          <a:p>
            <a:r>
              <a:rPr lang="en-US" altLang="zh-CN" b="1" dirty="0"/>
              <a:t>MLE</a:t>
            </a:r>
            <a:r>
              <a:rPr lang="en-US" altLang="zh-CN" dirty="0"/>
              <a:t>: vanilla seq2seq model trained with MLE objective</a:t>
            </a:r>
          </a:p>
          <a:p>
            <a:pPr lvl="1"/>
            <a:r>
              <a:rPr lang="en-US" altLang="zh-CN" dirty="0"/>
              <a:t>Diversity from beam search</a:t>
            </a:r>
          </a:p>
          <a:p>
            <a:endParaRPr lang="en-US" altLang="zh-CN" b="1" dirty="0"/>
          </a:p>
          <a:p>
            <a:r>
              <a:rPr lang="en-US" altLang="zh-CN" b="1" dirty="0" err="1"/>
              <a:t>hMup</a:t>
            </a:r>
            <a:r>
              <a:rPr lang="en-US" altLang="zh-CN" dirty="0"/>
              <a:t>: one representative of </a:t>
            </a:r>
            <a:r>
              <a:rPr lang="en-US" altLang="zh-CN" i="1" dirty="0"/>
              <a:t>Mixture of Experts </a:t>
            </a:r>
            <a:r>
              <a:rPr lang="en-US" altLang="zh-CN" dirty="0"/>
              <a:t>model for diverse machine translation, and can be adapted to </a:t>
            </a:r>
            <a:r>
              <a:rPr lang="en-US" altLang="zh-CN" dirty="0" err="1"/>
              <a:t>CQGen</a:t>
            </a:r>
            <a:endParaRPr lang="en-US" altLang="zh-CN" dirty="0"/>
          </a:p>
          <a:p>
            <a:pPr lvl="1"/>
            <a:r>
              <a:rPr lang="en-US" altLang="zh-CN" dirty="0"/>
              <a:t>Diversity from the model’s mixture distribution</a:t>
            </a:r>
          </a:p>
          <a:p>
            <a:endParaRPr lang="en-US" altLang="zh-CN" b="1" dirty="0"/>
          </a:p>
          <a:p>
            <a:r>
              <a:rPr lang="en-US" altLang="zh-CN" b="1" dirty="0" err="1"/>
              <a:t>KPCNet</a:t>
            </a:r>
            <a:r>
              <a:rPr lang="en-US" altLang="zh-CN" b="1" dirty="0"/>
              <a:t>(cluster): </a:t>
            </a:r>
            <a:r>
              <a:rPr lang="en-US" altLang="zh-CN" dirty="0"/>
              <a:t>best </a:t>
            </a:r>
            <a:r>
              <a:rPr lang="en-US" altLang="zh-CN" dirty="0" err="1"/>
              <a:t>KPCNet</a:t>
            </a:r>
            <a:r>
              <a:rPr lang="en-US" altLang="zh-CN" dirty="0"/>
              <a:t> variant </a:t>
            </a:r>
          </a:p>
          <a:p>
            <a:pPr lvl="1"/>
            <a:r>
              <a:rPr lang="en-US" altLang="zh-CN" dirty="0"/>
              <a:t>keyword selection with Spectral Clustering on Top-K keywords</a:t>
            </a:r>
          </a:p>
        </p:txBody>
      </p:sp>
      <p:sp>
        <p:nvSpPr>
          <p:cNvPr id="4" name="标题 3"/>
          <p:cNvSpPr>
            <a:spLocks noGrp="1"/>
          </p:cNvSpPr>
          <p:nvPr>
            <p:ph type="title"/>
          </p:nvPr>
        </p:nvSpPr>
        <p:spPr/>
        <p:txBody>
          <a:bodyPr/>
          <a:lstStyle/>
          <a:p>
            <a:r>
              <a:rPr lang="en-US" altLang="zh-CN" dirty="0"/>
              <a:t>Compared systems</a:t>
            </a:r>
            <a:endParaRPr lang="zh-CN" altLang="en-US" dirty="0"/>
          </a:p>
        </p:txBody>
      </p:sp>
    </p:spTree>
    <p:extLst>
      <p:ext uri="{BB962C8B-B14F-4D97-AF65-F5344CB8AC3E}">
        <p14:creationId xmlns:p14="http://schemas.microsoft.com/office/powerpoint/2010/main" val="2153826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D881033-DA37-4D2F-BA2A-F097304B3EB8}"/>
              </a:ext>
            </a:extLst>
          </p:cNvPr>
          <p:cNvSpPr>
            <a:spLocks noGrp="1"/>
          </p:cNvSpPr>
          <p:nvPr>
            <p:ph sz="quarter" idx="10"/>
          </p:nvPr>
        </p:nvSpPr>
        <p:spPr>
          <a:xfrm>
            <a:off x="494025" y="4018672"/>
            <a:ext cx="8372163" cy="2588503"/>
          </a:xfrm>
        </p:spPr>
        <p:txBody>
          <a:bodyPr/>
          <a:lstStyle/>
          <a:p>
            <a:r>
              <a:rPr lang="en-US" altLang="zh-CN" dirty="0"/>
              <a:t>For each sentence, the conditioned keywords will partially show up in the generation</a:t>
            </a:r>
          </a:p>
          <a:p>
            <a:r>
              <a:rPr lang="en-US" altLang="zh-CN" dirty="0"/>
              <a:t>For the group, diverse generation are promoted with different conditioning keyword set</a:t>
            </a:r>
          </a:p>
          <a:p>
            <a:r>
              <a:rPr lang="en-US" altLang="zh-CN" dirty="0"/>
              <a:t>The keyword set produced by clustering are specific and coherent, leading to good generation quality</a:t>
            </a:r>
            <a:endParaRPr lang="zh-CN" altLang="en-US" dirty="0"/>
          </a:p>
        </p:txBody>
      </p:sp>
      <p:sp>
        <p:nvSpPr>
          <p:cNvPr id="3" name="标题 2">
            <a:extLst>
              <a:ext uri="{FF2B5EF4-FFF2-40B4-BE49-F238E27FC236}">
                <a16:creationId xmlns:a16="http://schemas.microsoft.com/office/drawing/2014/main" xmlns="" id="{902DDCB7-14F0-4A98-A53E-1924F64C7708}"/>
              </a:ext>
            </a:extLst>
          </p:cNvPr>
          <p:cNvSpPr>
            <a:spLocks noGrp="1"/>
          </p:cNvSpPr>
          <p:nvPr>
            <p:ph type="title"/>
          </p:nvPr>
        </p:nvSpPr>
        <p:spPr/>
        <p:txBody>
          <a:bodyPr/>
          <a:lstStyle/>
          <a:p>
            <a:r>
              <a:rPr lang="en-US" altLang="zh-CN" dirty="0" err="1"/>
              <a:t>KPCNet</a:t>
            </a:r>
            <a:r>
              <a:rPr lang="en-US" altLang="zh-CN" dirty="0"/>
              <a:t>(cluster) Analysis</a:t>
            </a:r>
            <a:endParaRPr lang="zh-CN" altLang="en-US" dirty="0"/>
          </a:p>
        </p:txBody>
      </p:sp>
      <p:pic>
        <p:nvPicPr>
          <p:cNvPr id="4" name="图片 3">
            <a:extLst>
              <a:ext uri="{FF2B5EF4-FFF2-40B4-BE49-F238E27FC236}">
                <a16:creationId xmlns:a16="http://schemas.microsoft.com/office/drawing/2014/main" xmlns="" id="{0E9A97D9-0CC1-46DC-B9B4-7B4F97FC57D6}"/>
              </a:ext>
            </a:extLst>
          </p:cNvPr>
          <p:cNvPicPr>
            <a:picLocks noChangeAspect="1"/>
          </p:cNvPicPr>
          <p:nvPr/>
        </p:nvPicPr>
        <p:blipFill>
          <a:blip r:embed="rId3"/>
          <a:stretch>
            <a:fillRect/>
          </a:stretch>
        </p:blipFill>
        <p:spPr>
          <a:xfrm>
            <a:off x="1554908" y="1570262"/>
            <a:ext cx="6034183" cy="2467073"/>
          </a:xfrm>
          <a:prstGeom prst="rect">
            <a:avLst/>
          </a:prstGeom>
        </p:spPr>
      </p:pic>
    </p:spTree>
    <p:extLst>
      <p:ext uri="{BB962C8B-B14F-4D97-AF65-F5344CB8AC3E}">
        <p14:creationId xmlns:p14="http://schemas.microsoft.com/office/powerpoint/2010/main" val="2318217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BD881033-DA37-4D2F-BA2A-F097304B3EB8}"/>
              </a:ext>
            </a:extLst>
          </p:cNvPr>
          <p:cNvSpPr>
            <a:spLocks noGrp="1"/>
          </p:cNvSpPr>
          <p:nvPr>
            <p:ph sz="quarter" idx="10"/>
          </p:nvPr>
        </p:nvSpPr>
        <p:spPr>
          <a:xfrm>
            <a:off x="494025" y="1726164"/>
            <a:ext cx="8372163" cy="4881012"/>
          </a:xfrm>
        </p:spPr>
        <p:txBody>
          <a:bodyPr>
            <a:normAutofit/>
          </a:bodyPr>
          <a:lstStyle/>
          <a:p>
            <a:pPr marL="0" indent="0">
              <a:lnSpc>
                <a:spcPct val="100000"/>
              </a:lnSpc>
              <a:buNone/>
            </a:pPr>
            <a:r>
              <a:rPr lang="en-US" altLang="zh-CN" dirty="0"/>
              <a:t>Product: </a:t>
            </a:r>
            <a:r>
              <a:rPr lang="en-US" altLang="zh-CN" b="1" dirty="0" err="1"/>
              <a:t>homelegance</a:t>
            </a:r>
            <a:r>
              <a:rPr lang="en-US" altLang="zh-CN" b="1" dirty="0"/>
              <a:t> 2588s accent dining chair , blue grey , set of 2</a:t>
            </a:r>
          </a:p>
          <a:p>
            <a:pPr>
              <a:lnSpc>
                <a:spcPct val="100000"/>
              </a:lnSpc>
            </a:pPr>
            <a:r>
              <a:rPr lang="en-US" altLang="zh-CN" dirty="0"/>
              <a:t>MLE (1 useful question, all equivalent, and not specific)</a:t>
            </a:r>
          </a:p>
          <a:p>
            <a:pPr lvl="1">
              <a:lnSpc>
                <a:spcPct val="100000"/>
              </a:lnSpc>
            </a:pPr>
            <a:r>
              <a:rPr lang="en-US" altLang="zh-CN" dirty="0"/>
              <a:t>what is the seat height ?</a:t>
            </a:r>
          </a:p>
          <a:p>
            <a:pPr lvl="1">
              <a:lnSpc>
                <a:spcPct val="100000"/>
              </a:lnSpc>
            </a:pPr>
            <a:r>
              <a:rPr lang="en-US" altLang="zh-CN" dirty="0"/>
              <a:t>what are the dimensions of the chair ?</a:t>
            </a:r>
          </a:p>
          <a:p>
            <a:pPr lvl="1">
              <a:lnSpc>
                <a:spcPct val="100000"/>
              </a:lnSpc>
            </a:pPr>
            <a:r>
              <a:rPr lang="en-US" altLang="zh-CN" dirty="0"/>
              <a:t>what are the dimensions ?</a:t>
            </a:r>
          </a:p>
          <a:p>
            <a:pPr>
              <a:lnSpc>
                <a:spcPct val="100000"/>
              </a:lnSpc>
            </a:pPr>
            <a:r>
              <a:rPr lang="en-US" altLang="zh-CN" dirty="0" err="1"/>
              <a:t>hMup</a:t>
            </a:r>
            <a:r>
              <a:rPr lang="en-US" altLang="zh-CN" dirty="0"/>
              <a:t> (1 useful question, diverse but problematic)</a:t>
            </a:r>
          </a:p>
          <a:p>
            <a:pPr lvl="1">
              <a:lnSpc>
                <a:spcPct val="100000"/>
              </a:lnSpc>
            </a:pPr>
            <a:r>
              <a:rPr lang="en-US" altLang="zh-CN" dirty="0"/>
              <a:t>what is the weight limit for the chair ?</a:t>
            </a:r>
          </a:p>
          <a:p>
            <a:pPr lvl="1">
              <a:lnSpc>
                <a:spcPct val="100000"/>
              </a:lnSpc>
            </a:pPr>
            <a:r>
              <a:rPr lang="en-US" altLang="zh-CN" dirty="0" err="1"/>
              <a:t>i</a:t>
            </a:r>
            <a:r>
              <a:rPr lang="en-US" altLang="zh-CN" dirty="0"/>
              <a:t> have a table that is a UNK. will this chair be able to fit on a table ? [strange]</a:t>
            </a:r>
          </a:p>
          <a:p>
            <a:pPr lvl="1">
              <a:lnSpc>
                <a:spcPct val="100000"/>
              </a:lnSpc>
            </a:pPr>
            <a:r>
              <a:rPr lang="en-US" altLang="zh-CN" dirty="0"/>
              <a:t>is this </a:t>
            </a:r>
            <a:r>
              <a:rPr lang="en-US" altLang="zh-CN" u="sng" dirty="0"/>
              <a:t>a set of 2 chairs</a:t>
            </a:r>
            <a:r>
              <a:rPr lang="en-US" altLang="zh-CN" dirty="0"/>
              <a:t> or just one ? [repetitive]</a:t>
            </a:r>
          </a:p>
          <a:p>
            <a:pPr>
              <a:lnSpc>
                <a:spcPct val="100000"/>
              </a:lnSpc>
            </a:pPr>
            <a:r>
              <a:rPr lang="en-US" altLang="zh-CN" dirty="0" err="1"/>
              <a:t>KPCNet</a:t>
            </a:r>
            <a:r>
              <a:rPr lang="en-US" altLang="zh-CN" dirty="0"/>
              <a:t> (2 useful questions, diverse and cover specific aspects)</a:t>
            </a:r>
          </a:p>
          <a:p>
            <a:pPr lvl="1">
              <a:lnSpc>
                <a:spcPct val="100000"/>
              </a:lnSpc>
            </a:pPr>
            <a:r>
              <a:rPr lang="en-US" altLang="zh-CN" dirty="0"/>
              <a:t>what is the </a:t>
            </a:r>
            <a:r>
              <a:rPr lang="en-US" altLang="zh-CN" b="1" u="sng" dirty="0"/>
              <a:t>color</a:t>
            </a:r>
            <a:r>
              <a:rPr lang="en-US" altLang="zh-CN" dirty="0"/>
              <a:t> of the </a:t>
            </a:r>
            <a:r>
              <a:rPr lang="en-US" altLang="zh-CN" b="1" dirty="0"/>
              <a:t>chair</a:t>
            </a:r>
            <a:r>
              <a:rPr lang="en-US" altLang="zh-CN" dirty="0"/>
              <a:t> ? [repetitive]</a:t>
            </a:r>
          </a:p>
          <a:p>
            <a:pPr lvl="1">
              <a:lnSpc>
                <a:spcPct val="100000"/>
              </a:lnSpc>
            </a:pPr>
            <a:r>
              <a:rPr lang="en-US" altLang="zh-CN" dirty="0"/>
              <a:t>what are the </a:t>
            </a:r>
            <a:r>
              <a:rPr lang="en-US" altLang="zh-CN" b="1" u="sng" dirty="0"/>
              <a:t>dimensions</a:t>
            </a:r>
            <a:r>
              <a:rPr lang="en-US" altLang="zh-CN" dirty="0"/>
              <a:t> of the </a:t>
            </a:r>
            <a:r>
              <a:rPr lang="en-US" altLang="zh-CN" b="1" dirty="0"/>
              <a:t>seat</a:t>
            </a:r>
            <a:r>
              <a:rPr lang="en-US" altLang="zh-CN" dirty="0"/>
              <a:t> ?</a:t>
            </a:r>
          </a:p>
          <a:p>
            <a:pPr lvl="1">
              <a:lnSpc>
                <a:spcPct val="100000"/>
              </a:lnSpc>
            </a:pPr>
            <a:r>
              <a:rPr lang="en-US" altLang="zh-CN" dirty="0"/>
              <a:t>what is the </a:t>
            </a:r>
            <a:r>
              <a:rPr lang="en-US" altLang="zh-CN" b="1" u="sng" dirty="0"/>
              <a:t>weight</a:t>
            </a:r>
            <a:r>
              <a:rPr lang="en-US" altLang="zh-CN" dirty="0"/>
              <a:t> limit?</a:t>
            </a:r>
          </a:p>
        </p:txBody>
      </p:sp>
      <p:sp>
        <p:nvSpPr>
          <p:cNvPr id="3" name="标题 2">
            <a:extLst>
              <a:ext uri="{FF2B5EF4-FFF2-40B4-BE49-F238E27FC236}">
                <a16:creationId xmlns:a16="http://schemas.microsoft.com/office/drawing/2014/main" xmlns="" id="{902DDCB7-14F0-4A98-A53E-1924F64C7708}"/>
              </a:ext>
            </a:extLst>
          </p:cNvPr>
          <p:cNvSpPr>
            <a:spLocks noGrp="1"/>
          </p:cNvSpPr>
          <p:nvPr>
            <p:ph type="title"/>
          </p:nvPr>
        </p:nvSpPr>
        <p:spPr/>
        <p:txBody>
          <a:bodyPr/>
          <a:lstStyle/>
          <a:p>
            <a:r>
              <a:rPr lang="en-US" altLang="zh-CN" dirty="0"/>
              <a:t>Comparison</a:t>
            </a:r>
            <a:endParaRPr lang="zh-CN" altLang="en-US" dirty="0"/>
          </a:p>
        </p:txBody>
      </p:sp>
      <p:pic>
        <p:nvPicPr>
          <p:cNvPr id="5" name="图片 4">
            <a:extLst>
              <a:ext uri="{FF2B5EF4-FFF2-40B4-BE49-F238E27FC236}">
                <a16:creationId xmlns:a16="http://schemas.microsoft.com/office/drawing/2014/main" xmlns="" id="{EB32B86E-25B4-4C50-818D-493E1FEF41DB}"/>
              </a:ext>
            </a:extLst>
          </p:cNvPr>
          <p:cNvPicPr>
            <a:picLocks noChangeAspect="1"/>
          </p:cNvPicPr>
          <p:nvPr/>
        </p:nvPicPr>
        <p:blipFill>
          <a:blip r:embed="rId3"/>
          <a:stretch>
            <a:fillRect/>
          </a:stretch>
        </p:blipFill>
        <p:spPr>
          <a:xfrm>
            <a:off x="6858000" y="2272225"/>
            <a:ext cx="1904125" cy="1759279"/>
          </a:xfrm>
          <a:prstGeom prst="rect">
            <a:avLst/>
          </a:prstGeom>
        </p:spPr>
      </p:pic>
    </p:spTree>
    <p:extLst>
      <p:ext uri="{BB962C8B-B14F-4D97-AF65-F5344CB8AC3E}">
        <p14:creationId xmlns:p14="http://schemas.microsoft.com/office/powerpoint/2010/main" val="258358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DBFE6F71-1AA1-4270-B290-24CCAAA2FE13}"/>
              </a:ext>
            </a:extLst>
          </p:cNvPr>
          <p:cNvSpPr>
            <a:spLocks noGrp="1"/>
          </p:cNvSpPr>
          <p:nvPr>
            <p:ph sz="quarter" idx="10"/>
          </p:nvPr>
        </p:nvSpPr>
        <p:spPr/>
        <p:txBody>
          <a:bodyPr/>
          <a:lstStyle/>
          <a:p>
            <a:r>
              <a:rPr lang="en-US" altLang="zh-CN" dirty="0"/>
              <a:t>MLE </a:t>
            </a:r>
          </a:p>
          <a:p>
            <a:pPr lvl="1"/>
            <a:r>
              <a:rPr lang="en-US" altLang="zh-CN" dirty="0"/>
              <a:t>Tend to generate universal questions for higher likelihood</a:t>
            </a:r>
          </a:p>
          <a:p>
            <a:pPr lvl="1"/>
            <a:r>
              <a:rPr lang="en-US" altLang="zh-CN" dirty="0"/>
              <a:t>Likely to overlap with each other for beam search</a:t>
            </a:r>
          </a:p>
          <a:p>
            <a:r>
              <a:rPr lang="en-US" altLang="zh-CN" dirty="0" err="1"/>
              <a:t>hMup</a:t>
            </a:r>
            <a:endParaRPr lang="en-US" altLang="zh-CN" dirty="0"/>
          </a:p>
          <a:p>
            <a:pPr lvl="1"/>
            <a:r>
              <a:rPr lang="en-US" altLang="zh-CN" dirty="0"/>
              <a:t>Can generate diverse questions from the its mixture distribution</a:t>
            </a:r>
          </a:p>
          <a:p>
            <a:pPr lvl="1"/>
            <a:r>
              <a:rPr lang="en-US" altLang="zh-CN" dirty="0"/>
              <a:t>The latent variable for mixture is not explicitly supervised, thus hard to interpret and control, and may produce strange output sometimes</a:t>
            </a:r>
          </a:p>
          <a:p>
            <a:r>
              <a:rPr lang="en-US" altLang="zh-CN" dirty="0" err="1"/>
              <a:t>KPCNet</a:t>
            </a:r>
            <a:endParaRPr lang="en-US" altLang="zh-CN" dirty="0"/>
          </a:p>
          <a:p>
            <a:pPr lvl="1"/>
            <a:r>
              <a:rPr lang="en-US" altLang="zh-CN" dirty="0"/>
              <a:t>Specific aspects covered by keywords</a:t>
            </a:r>
          </a:p>
          <a:p>
            <a:pPr lvl="1"/>
            <a:r>
              <a:rPr lang="en-US" altLang="zh-CN" dirty="0"/>
              <a:t>Diversity comes from different conditioning keyword sets (controllability)</a:t>
            </a:r>
          </a:p>
          <a:p>
            <a:pPr lvl="2"/>
            <a:r>
              <a:rPr lang="en-US" altLang="zh-CN" dirty="0"/>
              <a:t>Sample keywords from keyword predictor for relevance</a:t>
            </a:r>
          </a:p>
          <a:p>
            <a:pPr lvl="2"/>
            <a:r>
              <a:rPr lang="en-US" altLang="zh-CN" dirty="0"/>
              <a:t>Clustering keywords for coherence </a:t>
            </a:r>
          </a:p>
        </p:txBody>
      </p:sp>
      <p:sp>
        <p:nvSpPr>
          <p:cNvPr id="3" name="标题 2">
            <a:extLst>
              <a:ext uri="{FF2B5EF4-FFF2-40B4-BE49-F238E27FC236}">
                <a16:creationId xmlns:a16="http://schemas.microsoft.com/office/drawing/2014/main" xmlns="" id="{A661E9EF-2CE1-46FE-9FA6-DB44F6E7A2D1}"/>
              </a:ext>
            </a:extLst>
          </p:cNvPr>
          <p:cNvSpPr>
            <a:spLocks noGrp="1"/>
          </p:cNvSpPr>
          <p:nvPr>
            <p:ph type="title"/>
          </p:nvPr>
        </p:nvSpPr>
        <p:spPr/>
        <p:txBody>
          <a:bodyPr/>
          <a:lstStyle/>
          <a:p>
            <a:r>
              <a:rPr lang="en-US" altLang="zh-CN" dirty="0"/>
              <a:t>Analysis</a:t>
            </a:r>
            <a:endParaRPr lang="zh-CN" altLang="en-US" dirty="0"/>
          </a:p>
        </p:txBody>
      </p:sp>
    </p:spTree>
    <p:extLst>
      <p:ext uri="{BB962C8B-B14F-4D97-AF65-F5344CB8AC3E}">
        <p14:creationId xmlns:p14="http://schemas.microsoft.com/office/powerpoint/2010/main" val="1029669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E1D020-CD30-244B-871B-8F50D3F387B8}"/>
              </a:ext>
            </a:extLst>
          </p:cNvPr>
          <p:cNvSpPr>
            <a:spLocks noGrp="1"/>
          </p:cNvSpPr>
          <p:nvPr>
            <p:ph type="title"/>
          </p:nvPr>
        </p:nvSpPr>
        <p:spPr>
          <a:xfrm>
            <a:off x="605537" y="3072030"/>
            <a:ext cx="8372163" cy="574183"/>
          </a:xfrm>
        </p:spPr>
        <p:txBody>
          <a:bodyPr/>
          <a:lstStyle/>
          <a:p>
            <a:r>
              <a:rPr lang="en-US" dirty="0"/>
              <a:t>Multi-turn Dialogue Response Selection</a:t>
            </a:r>
          </a:p>
        </p:txBody>
      </p:sp>
    </p:spTree>
    <p:extLst>
      <p:ext uri="{BB962C8B-B14F-4D97-AF65-F5344CB8AC3E}">
        <p14:creationId xmlns:p14="http://schemas.microsoft.com/office/powerpoint/2010/main" val="198638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75000"/>
            </a:schemeClr>
          </a:solidFill>
          <a:ln>
            <a:solidFill>
              <a:schemeClr val="bg1">
                <a:lumMod val="75000"/>
              </a:schemeClr>
            </a:solid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Introduction</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75000"/>
            </a:schemeClr>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Approach</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Results</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Related Works</a:t>
            </a:r>
            <a:endParaRPr lang="zh-CN" altLang="en-US" sz="2400" dirty="0">
              <a:solidFill>
                <a:schemeClr val="tx1">
                  <a:lumMod val="75000"/>
                  <a:lumOff val="25000"/>
                </a:schemeClr>
              </a:solidFill>
            </a:endParaRPr>
          </a:p>
        </p:txBody>
      </p:sp>
      <p:sp>
        <p:nvSpPr>
          <p:cNvPr id="22" name="Freeform 10">
            <a:extLst>
              <a:ext uri="{FF2B5EF4-FFF2-40B4-BE49-F238E27FC236}">
                <a16:creationId xmlns:a16="http://schemas.microsoft.com/office/drawing/2014/main" xmlns="" id="{948EAE5C-D5ED-4BA4-A4D2-17FA1047C897}"/>
              </a:ext>
            </a:extLst>
          </p:cNvPr>
          <p:cNvSpPr>
            <a:spLocks/>
          </p:cNvSpPr>
          <p:nvPr/>
        </p:nvSpPr>
        <p:spPr bwMode="auto">
          <a:xfrm>
            <a:off x="1841535" y="5032442"/>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a:extLst>
              <a:ext uri="{FF2B5EF4-FFF2-40B4-BE49-F238E27FC236}">
                <a16:creationId xmlns:a16="http://schemas.microsoft.com/office/drawing/2014/main" xmlns="" id="{1A4B968B-6DEE-4246-88FB-0EC97F6D7BB9}"/>
              </a:ext>
            </a:extLst>
          </p:cNvPr>
          <p:cNvSpPr txBox="1"/>
          <p:nvPr/>
        </p:nvSpPr>
        <p:spPr>
          <a:xfrm>
            <a:off x="2071646" y="4968635"/>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xmlns="" id="{222B642F-C732-47C7-B21D-9DC01539478D}"/>
              </a:ext>
            </a:extLst>
          </p:cNvPr>
          <p:cNvCxnSpPr>
            <a:stCxn id="22" idx="6"/>
          </p:cNvCxnSpPr>
          <p:nvPr/>
        </p:nvCxnSpPr>
        <p:spPr>
          <a:xfrm>
            <a:off x="2534033" y="5376300"/>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xmlns="" id="{5F459A52-BBBF-4222-9B8B-BFC142209E83}"/>
              </a:ext>
            </a:extLst>
          </p:cNvPr>
          <p:cNvSpPr txBox="1"/>
          <p:nvPr/>
        </p:nvSpPr>
        <p:spPr>
          <a:xfrm>
            <a:off x="2915073" y="4939819"/>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Conclusion</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300137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902DDCB7-14F0-4A98-A53E-1924F64C7708}"/>
              </a:ext>
            </a:extLst>
          </p:cNvPr>
          <p:cNvSpPr>
            <a:spLocks noGrp="1"/>
          </p:cNvSpPr>
          <p:nvPr>
            <p:ph type="title"/>
          </p:nvPr>
        </p:nvSpPr>
        <p:spPr/>
        <p:txBody>
          <a:bodyPr/>
          <a:lstStyle/>
          <a:p>
            <a:r>
              <a:rPr lang="en-US" altLang="zh-CN" dirty="0"/>
              <a:t>CQ for Information Retrieval</a:t>
            </a:r>
            <a:endParaRPr lang="zh-CN" altLang="en-US" dirty="0"/>
          </a:p>
        </p:txBody>
      </p:sp>
      <p:pic>
        <p:nvPicPr>
          <p:cNvPr id="8" name="内容占位符 7">
            <a:extLst>
              <a:ext uri="{FF2B5EF4-FFF2-40B4-BE49-F238E27FC236}">
                <a16:creationId xmlns:a16="http://schemas.microsoft.com/office/drawing/2014/main" xmlns="" id="{A51D53CC-E3BC-4FB4-BE67-8142EAC3C4F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89249" y="2102567"/>
            <a:ext cx="8576939" cy="3117897"/>
          </a:xfrm>
        </p:spPr>
      </p:pic>
      <p:sp>
        <p:nvSpPr>
          <p:cNvPr id="9" name="文本框 8">
            <a:extLst>
              <a:ext uri="{FF2B5EF4-FFF2-40B4-BE49-F238E27FC236}">
                <a16:creationId xmlns:a16="http://schemas.microsoft.com/office/drawing/2014/main" xmlns="" id="{D99037D5-7A67-4A50-8592-6E12878F2695}"/>
              </a:ext>
            </a:extLst>
          </p:cNvPr>
          <p:cNvSpPr txBox="1"/>
          <p:nvPr/>
        </p:nvSpPr>
        <p:spPr>
          <a:xfrm>
            <a:off x="149290" y="6102220"/>
            <a:ext cx="8864082" cy="523220"/>
          </a:xfrm>
          <a:prstGeom prst="rect">
            <a:avLst/>
          </a:prstGeom>
          <a:noFill/>
        </p:spPr>
        <p:txBody>
          <a:bodyPr wrap="square" rtlCol="0">
            <a:spAutoFit/>
          </a:bodyPr>
          <a:lstStyle/>
          <a:p>
            <a:r>
              <a:rPr lang="en-US" altLang="zh-CN" sz="1400" dirty="0"/>
              <a:t>Zamani H, </a:t>
            </a:r>
            <a:r>
              <a:rPr lang="en-US" altLang="zh-CN" sz="1400" dirty="0" err="1"/>
              <a:t>Dumais</a:t>
            </a:r>
            <a:r>
              <a:rPr lang="en-US" altLang="zh-CN" sz="1400" dirty="0"/>
              <a:t> S, </a:t>
            </a:r>
            <a:r>
              <a:rPr lang="en-US" altLang="zh-CN" sz="1400" dirty="0" err="1"/>
              <a:t>Craswell</a:t>
            </a:r>
            <a:r>
              <a:rPr lang="en-US" altLang="zh-CN" sz="1400" dirty="0"/>
              <a:t> N, et al. Generating Clarifying Questions for Information Retrieval[C]//Proceedings of The Web Conference 2020. 2020: 418-428.</a:t>
            </a:r>
            <a:endParaRPr lang="zh-CN" altLang="en-US" sz="1400" dirty="0"/>
          </a:p>
        </p:txBody>
      </p:sp>
    </p:spTree>
    <p:extLst>
      <p:ext uri="{BB962C8B-B14F-4D97-AF65-F5344CB8AC3E}">
        <p14:creationId xmlns:p14="http://schemas.microsoft.com/office/powerpoint/2010/main" val="3692375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902DDCB7-14F0-4A98-A53E-1924F64C7708}"/>
              </a:ext>
            </a:extLst>
          </p:cNvPr>
          <p:cNvSpPr>
            <a:spLocks noGrp="1"/>
          </p:cNvSpPr>
          <p:nvPr>
            <p:ph type="title"/>
          </p:nvPr>
        </p:nvSpPr>
        <p:spPr/>
        <p:txBody>
          <a:bodyPr/>
          <a:lstStyle/>
          <a:p>
            <a:r>
              <a:rPr lang="en-US" altLang="zh-CN" dirty="0"/>
              <a:t>CQ for dialogue system</a:t>
            </a:r>
            <a:endParaRPr lang="zh-CN" altLang="en-US" dirty="0"/>
          </a:p>
        </p:txBody>
      </p:sp>
      <p:pic>
        <p:nvPicPr>
          <p:cNvPr id="5" name="图片 4">
            <a:extLst>
              <a:ext uri="{FF2B5EF4-FFF2-40B4-BE49-F238E27FC236}">
                <a16:creationId xmlns:a16="http://schemas.microsoft.com/office/drawing/2014/main" xmlns="" id="{93FAF26A-B06F-46EB-A196-B2534DC9DB72}"/>
              </a:ext>
            </a:extLst>
          </p:cNvPr>
          <p:cNvPicPr>
            <a:picLocks noChangeAspect="1"/>
          </p:cNvPicPr>
          <p:nvPr/>
        </p:nvPicPr>
        <p:blipFill>
          <a:blip r:embed="rId3"/>
          <a:stretch>
            <a:fillRect/>
          </a:stretch>
        </p:blipFill>
        <p:spPr>
          <a:xfrm>
            <a:off x="939883" y="2246926"/>
            <a:ext cx="7264233" cy="3523507"/>
          </a:xfrm>
          <a:prstGeom prst="rect">
            <a:avLst/>
          </a:prstGeom>
        </p:spPr>
      </p:pic>
      <p:sp>
        <p:nvSpPr>
          <p:cNvPr id="7" name="文本框 6">
            <a:extLst>
              <a:ext uri="{FF2B5EF4-FFF2-40B4-BE49-F238E27FC236}">
                <a16:creationId xmlns:a16="http://schemas.microsoft.com/office/drawing/2014/main" xmlns="" id="{FCB32C99-22DE-4380-802E-AF4D19879CB0}"/>
              </a:ext>
            </a:extLst>
          </p:cNvPr>
          <p:cNvSpPr txBox="1"/>
          <p:nvPr/>
        </p:nvSpPr>
        <p:spPr>
          <a:xfrm>
            <a:off x="42791" y="6218034"/>
            <a:ext cx="9274629" cy="523220"/>
          </a:xfrm>
          <a:prstGeom prst="rect">
            <a:avLst/>
          </a:prstGeom>
          <a:noFill/>
        </p:spPr>
        <p:txBody>
          <a:bodyPr wrap="square" rtlCol="0">
            <a:spAutoFit/>
          </a:bodyPr>
          <a:lstStyle/>
          <a:p>
            <a:r>
              <a:rPr lang="en-US" altLang="zh-CN" sz="1400" dirty="0"/>
              <a:t>Wang Y, Liu C, Huang M, et al. Learning to ask questions in open-domain conversational systems with typed decoders[J]. </a:t>
            </a:r>
            <a:r>
              <a:rPr lang="en-US" altLang="zh-CN" sz="1400" dirty="0" err="1"/>
              <a:t>arXiv</a:t>
            </a:r>
            <a:r>
              <a:rPr lang="en-US" altLang="zh-CN" sz="1400" dirty="0"/>
              <a:t> preprint arXiv:1805.04843, 2018.</a:t>
            </a:r>
            <a:endParaRPr lang="zh-CN" altLang="en-US" sz="1100" dirty="0"/>
          </a:p>
        </p:txBody>
      </p:sp>
    </p:spTree>
    <p:extLst>
      <p:ext uri="{BB962C8B-B14F-4D97-AF65-F5344CB8AC3E}">
        <p14:creationId xmlns:p14="http://schemas.microsoft.com/office/powerpoint/2010/main" val="2821131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1">
              <a:lumMod val="75000"/>
            </a:schemeClr>
          </a:solidFill>
          <a:ln>
            <a:solidFill>
              <a:schemeClr val="bg1">
                <a:lumMod val="75000"/>
              </a:schemeClr>
            </a:solid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t>Introduction</a:t>
            </a:r>
            <a:endParaRPr lang="zh-CN" altLang="en-US" sz="2400" dirty="0"/>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Approach</a:t>
            </a:r>
            <a:endParaRPr lang="zh-CN" altLang="en-US" sz="2400" dirty="0">
              <a:solidFill>
                <a:schemeClr val="tx1">
                  <a:lumMod val="75000"/>
                  <a:lumOff val="25000"/>
                </a:schemeClr>
              </a:solidFill>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Results</a:t>
            </a:r>
            <a:endParaRPr lang="zh-CN" altLang="en-US" sz="2400" dirty="0">
              <a:solidFill>
                <a:schemeClr val="tx1">
                  <a:lumMod val="75000"/>
                  <a:lumOff val="25000"/>
                </a:schemeClr>
              </a:solidFill>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Related Works</a:t>
            </a:r>
            <a:endParaRPr lang="zh-CN" altLang="en-US" sz="2400" dirty="0">
              <a:solidFill>
                <a:schemeClr val="tx1">
                  <a:lumMod val="75000"/>
                  <a:lumOff val="25000"/>
                </a:schemeClr>
              </a:solidFill>
            </a:endParaRPr>
          </a:p>
        </p:txBody>
      </p:sp>
      <p:sp>
        <p:nvSpPr>
          <p:cNvPr id="22" name="Freeform 10">
            <a:extLst>
              <a:ext uri="{FF2B5EF4-FFF2-40B4-BE49-F238E27FC236}">
                <a16:creationId xmlns:a16="http://schemas.microsoft.com/office/drawing/2014/main" xmlns="" id="{948EAE5C-D5ED-4BA4-A4D2-17FA1047C897}"/>
              </a:ext>
            </a:extLst>
          </p:cNvPr>
          <p:cNvSpPr>
            <a:spLocks/>
          </p:cNvSpPr>
          <p:nvPr/>
        </p:nvSpPr>
        <p:spPr bwMode="auto">
          <a:xfrm>
            <a:off x="1841535" y="5032442"/>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7" name="文本框 26">
            <a:extLst>
              <a:ext uri="{FF2B5EF4-FFF2-40B4-BE49-F238E27FC236}">
                <a16:creationId xmlns:a16="http://schemas.microsoft.com/office/drawing/2014/main" xmlns="" id="{1A4B968B-6DEE-4246-88FB-0EC97F6D7BB9}"/>
              </a:ext>
            </a:extLst>
          </p:cNvPr>
          <p:cNvSpPr txBox="1"/>
          <p:nvPr/>
        </p:nvSpPr>
        <p:spPr>
          <a:xfrm>
            <a:off x="2071646" y="4968635"/>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xmlns="" id="{222B642F-C732-47C7-B21D-9DC01539478D}"/>
              </a:ext>
            </a:extLst>
          </p:cNvPr>
          <p:cNvCxnSpPr>
            <a:stCxn id="22" idx="6"/>
          </p:cNvCxnSpPr>
          <p:nvPr/>
        </p:nvCxnSpPr>
        <p:spPr>
          <a:xfrm>
            <a:off x="2534033" y="5376300"/>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xmlns="" id="{5F459A52-BBBF-4222-9B8B-BFC142209E83}"/>
              </a:ext>
            </a:extLst>
          </p:cNvPr>
          <p:cNvSpPr txBox="1"/>
          <p:nvPr/>
        </p:nvSpPr>
        <p:spPr>
          <a:xfrm>
            <a:off x="2915073" y="4939819"/>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Conclusion</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2981643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902DDCB7-14F0-4A98-A53E-1924F64C7708}"/>
              </a:ext>
            </a:extLst>
          </p:cNvPr>
          <p:cNvSpPr>
            <a:spLocks noGrp="1"/>
          </p:cNvSpPr>
          <p:nvPr>
            <p:ph type="title"/>
          </p:nvPr>
        </p:nvSpPr>
        <p:spPr/>
        <p:txBody>
          <a:bodyPr/>
          <a:lstStyle/>
          <a:p>
            <a:r>
              <a:rPr lang="en-US" altLang="zh-CN" dirty="0"/>
              <a:t>Conclusions</a:t>
            </a:r>
            <a:endParaRPr lang="zh-CN" altLang="en-US" dirty="0"/>
          </a:p>
        </p:txBody>
      </p:sp>
      <p:sp>
        <p:nvSpPr>
          <p:cNvPr id="4" name="内容占位符 3">
            <a:extLst>
              <a:ext uri="{FF2B5EF4-FFF2-40B4-BE49-F238E27FC236}">
                <a16:creationId xmlns:a16="http://schemas.microsoft.com/office/drawing/2014/main" xmlns="" id="{8BB0C0C2-567E-4BCC-B3A3-2C80EFA1676D}"/>
              </a:ext>
            </a:extLst>
          </p:cNvPr>
          <p:cNvSpPr>
            <a:spLocks noGrp="1"/>
          </p:cNvSpPr>
          <p:nvPr>
            <p:ph sz="quarter" idx="10"/>
          </p:nvPr>
        </p:nvSpPr>
        <p:spPr/>
        <p:txBody>
          <a:bodyPr/>
          <a:lstStyle/>
          <a:p>
            <a:r>
              <a:rPr lang="en-US" altLang="zh-CN" dirty="0"/>
              <a:t>We design a writing assistant to apply CQs in e-commerce description writing practice</a:t>
            </a:r>
          </a:p>
          <a:p>
            <a:r>
              <a:rPr lang="en-US" altLang="zh-CN" dirty="0"/>
              <a:t>We propose </a:t>
            </a:r>
            <a:r>
              <a:rPr lang="en-US" altLang="zh-CN" dirty="0" err="1"/>
              <a:t>KPCNet</a:t>
            </a:r>
            <a:r>
              <a:rPr lang="en-US" altLang="zh-CN" dirty="0"/>
              <a:t>, along with clustering-based keyword selection method to produce specific and diverse CQs</a:t>
            </a:r>
          </a:p>
          <a:p>
            <a:r>
              <a:rPr lang="en-US" altLang="zh-CN" dirty="0"/>
              <a:t>Great potential may be discovered by leveraging external knowledge to improve keyword prediction</a:t>
            </a:r>
            <a:endParaRPr lang="zh-CN" altLang="en-US" dirty="0"/>
          </a:p>
        </p:txBody>
      </p:sp>
    </p:spTree>
    <p:extLst>
      <p:ext uri="{BB962C8B-B14F-4D97-AF65-F5344CB8AC3E}">
        <p14:creationId xmlns:p14="http://schemas.microsoft.com/office/powerpoint/2010/main" val="4276260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640F99-C37B-2240-87AA-5042BD2F8D73}"/>
              </a:ext>
            </a:extLst>
          </p:cNvPr>
          <p:cNvSpPr>
            <a:spLocks noGrp="1"/>
          </p:cNvSpPr>
          <p:nvPr>
            <p:ph type="title"/>
          </p:nvPr>
        </p:nvSpPr>
        <p:spPr>
          <a:xfrm>
            <a:off x="516328" y="2737492"/>
            <a:ext cx="8372163" cy="1221190"/>
          </a:xfrm>
        </p:spPr>
        <p:txBody>
          <a:bodyPr>
            <a:normAutofit/>
          </a:bodyPr>
          <a:lstStyle/>
          <a:p>
            <a:r>
              <a:rPr lang="en-US" dirty="0"/>
              <a:t>Neural Abstractive Summarization by Extractor-Abstractor Framework</a:t>
            </a:r>
          </a:p>
        </p:txBody>
      </p:sp>
    </p:spTree>
    <p:extLst>
      <p:ext uri="{BB962C8B-B14F-4D97-AF65-F5344CB8AC3E}">
        <p14:creationId xmlns:p14="http://schemas.microsoft.com/office/powerpoint/2010/main" val="2280689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latin typeface="Times" pitchFamily="2" charset="0"/>
              </a:rPr>
              <a:t>Task Description</a:t>
            </a:r>
            <a:endParaRPr lang="zh-CN" altLang="en-US" sz="2400" dirty="0">
              <a:latin typeface="Times" pitchFamily="2" charset="0"/>
            </a:endParaRP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Motivation</a:t>
            </a:r>
            <a:endParaRPr lang="zh-CN" altLang="en-US" sz="2400" dirty="0">
              <a:solidFill>
                <a:schemeClr val="tx1">
                  <a:lumMod val="75000"/>
                  <a:lumOff val="25000"/>
                </a:schemeClr>
              </a:solidFill>
              <a:latin typeface="Times" pitchFamily="2" charset="0"/>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Approach</a:t>
            </a:r>
            <a:endParaRPr lang="zh-CN" altLang="en-US" sz="2400" dirty="0">
              <a:solidFill>
                <a:schemeClr val="tx1">
                  <a:lumMod val="75000"/>
                  <a:lumOff val="25000"/>
                </a:schemeClr>
              </a:solidFill>
              <a:latin typeface="Times" pitchFamily="2" charset="0"/>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Evaluation</a:t>
            </a:r>
            <a:endParaRPr lang="zh-CN" altLang="en-US" sz="2400" dirty="0">
              <a:solidFill>
                <a:schemeClr val="tx1">
                  <a:lumMod val="75000"/>
                  <a:lumOff val="25000"/>
                </a:schemeClr>
              </a:solidFill>
              <a:latin typeface="Times" pitchFamily="2" charset="0"/>
            </a:endParaRPr>
          </a:p>
        </p:txBody>
      </p:sp>
    </p:spTree>
    <p:extLst>
      <p:ext uri="{BB962C8B-B14F-4D97-AF65-F5344CB8AC3E}">
        <p14:creationId xmlns:p14="http://schemas.microsoft.com/office/powerpoint/2010/main" val="3579279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363307" y="1508714"/>
            <a:ext cx="8372162" cy="2380534"/>
          </a:xfrm>
        </p:spPr>
        <p:txBody>
          <a:bodyPr>
            <a:normAutofit/>
          </a:bodyPr>
          <a:lstStyle/>
          <a:p>
            <a:pPr>
              <a:lnSpc>
                <a:spcPct val="150000"/>
              </a:lnSpc>
            </a:pPr>
            <a:r>
              <a:rPr lang="en-US" altLang="zh-CN" b="1" dirty="0">
                <a:latin typeface="Times" pitchFamily="2" charset="0"/>
              </a:rPr>
              <a:t>Abstractive Summarization</a:t>
            </a:r>
          </a:p>
          <a:p>
            <a:pPr>
              <a:lnSpc>
                <a:spcPct val="150000"/>
              </a:lnSpc>
            </a:pPr>
            <a:r>
              <a:rPr lang="en-US" altLang="zh-CN" b="1" dirty="0">
                <a:latin typeface="Times" pitchFamily="2" charset="0"/>
              </a:rPr>
              <a:t>Goal:  </a:t>
            </a:r>
            <a:r>
              <a:rPr lang="en-US" altLang="zh-CN" dirty="0">
                <a:latin typeface="Times" pitchFamily="2" charset="0"/>
              </a:rPr>
              <a:t>produce an abridged version of a text that contains information that is </a:t>
            </a:r>
            <a:r>
              <a:rPr lang="en-US" altLang="zh-CN" i="1" dirty="0">
                <a:latin typeface="Times" pitchFamily="2" charset="0"/>
              </a:rPr>
              <a:t>important</a:t>
            </a:r>
            <a:r>
              <a:rPr lang="en-US" altLang="zh-CN" dirty="0">
                <a:latin typeface="Times" pitchFamily="2" charset="0"/>
              </a:rPr>
              <a:t> or </a:t>
            </a:r>
            <a:r>
              <a:rPr lang="en-US" altLang="zh-CN" i="1" dirty="0">
                <a:latin typeface="Times" pitchFamily="2" charset="0"/>
              </a:rPr>
              <a:t>relevant</a:t>
            </a:r>
            <a:r>
              <a:rPr lang="en-US" altLang="zh-CN" dirty="0">
                <a:latin typeface="Times" pitchFamily="2" charset="0"/>
              </a:rPr>
              <a:t> to a user.</a:t>
            </a:r>
          </a:p>
          <a:p>
            <a:pPr>
              <a:lnSpc>
                <a:spcPct val="150000"/>
              </a:lnSpc>
            </a:pPr>
            <a:r>
              <a:rPr lang="en-US" altLang="zh-CN" b="1" dirty="0">
                <a:latin typeface="Times" pitchFamily="2" charset="0"/>
              </a:rPr>
              <a:t>Applications:</a:t>
            </a:r>
          </a:p>
          <a:p>
            <a:pPr>
              <a:lnSpc>
                <a:spcPct val="150000"/>
              </a:lnSpc>
            </a:pPr>
            <a:endParaRPr lang="en-US" altLang="zh-CN" b="1" dirty="0">
              <a:latin typeface="Times" pitchFamily="2" charset="0"/>
            </a:endParaRPr>
          </a:p>
          <a:p>
            <a:pPr>
              <a:lnSpc>
                <a:spcPct val="150000"/>
              </a:lnSpc>
            </a:pPr>
            <a:endParaRPr lang="en-US" altLang="zh-CN" b="1" dirty="0">
              <a:latin typeface="Times" pitchFamily="2" charset="0"/>
            </a:endParaRPr>
          </a:p>
        </p:txBody>
      </p:sp>
      <p:sp>
        <p:nvSpPr>
          <p:cNvPr id="3" name="标题 2"/>
          <p:cNvSpPr>
            <a:spLocks noGrp="1"/>
          </p:cNvSpPr>
          <p:nvPr>
            <p:ph type="title"/>
          </p:nvPr>
        </p:nvSpPr>
        <p:spPr>
          <a:xfrm>
            <a:off x="503751" y="934531"/>
            <a:ext cx="8372163" cy="574183"/>
          </a:xfrm>
        </p:spPr>
        <p:txBody>
          <a:bodyPr/>
          <a:lstStyle/>
          <a:p>
            <a:r>
              <a:rPr lang="en-US" altLang="zh-CN" dirty="0">
                <a:latin typeface="Times" pitchFamily="2" charset="0"/>
              </a:rPr>
              <a:t>Task Description</a:t>
            </a:r>
            <a:endParaRPr lang="zh-CN" altLang="en-US" dirty="0">
              <a:latin typeface="Times" pitchFamily="2" charset="0"/>
            </a:endParaRPr>
          </a:p>
        </p:txBody>
      </p:sp>
      <p:sp>
        <p:nvSpPr>
          <p:cNvPr id="10" name="内容占位符 3"/>
          <p:cNvSpPr txBox="1">
            <a:spLocks/>
          </p:cNvSpPr>
          <p:nvPr/>
        </p:nvSpPr>
        <p:spPr>
          <a:xfrm>
            <a:off x="552283" y="4376928"/>
            <a:ext cx="8372162" cy="21589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endParaRPr lang="en-US" altLang="zh-CN" b="1" dirty="0">
              <a:latin typeface="Times" pitchFamily="2" charset="0"/>
            </a:endParaRPr>
          </a:p>
          <a:p>
            <a:pPr>
              <a:lnSpc>
                <a:spcPct val="150000"/>
              </a:lnSpc>
            </a:pPr>
            <a:endParaRPr lang="en-US" altLang="zh-CN" b="1" dirty="0">
              <a:latin typeface="Times" pitchFamily="2" charset="0"/>
            </a:endParaRPr>
          </a:p>
          <a:p>
            <a:pPr>
              <a:lnSpc>
                <a:spcPct val="150000"/>
              </a:lnSpc>
            </a:pPr>
            <a:endParaRPr lang="en-US" altLang="zh-CN" b="1" dirty="0">
              <a:latin typeface="Times" pitchFamily="2" charset="0"/>
            </a:endParaRPr>
          </a:p>
          <a:p>
            <a:pPr>
              <a:lnSpc>
                <a:spcPct val="150000"/>
              </a:lnSpc>
            </a:pPr>
            <a:endParaRPr lang="en-US" altLang="zh-CN" b="1" dirty="0">
              <a:latin typeface="Times" pitchFamily="2" charset="0"/>
            </a:endParaRPr>
          </a:p>
        </p:txBody>
      </p:sp>
      <p:sp>
        <p:nvSpPr>
          <p:cNvPr id="7" name="文本框 6"/>
          <p:cNvSpPr txBox="1"/>
          <p:nvPr/>
        </p:nvSpPr>
        <p:spPr>
          <a:xfrm>
            <a:off x="552283" y="3471369"/>
            <a:ext cx="7354899" cy="1323439"/>
          </a:xfrm>
          <a:prstGeom prst="rect">
            <a:avLst/>
          </a:prstGeom>
          <a:noFill/>
        </p:spPr>
        <p:txBody>
          <a:bodyPr wrap="none" rtlCol="0">
            <a:spAutoFit/>
          </a:bodyPr>
          <a:lstStyle/>
          <a:p>
            <a:endParaRPr lang="en-US" altLang="zh-CN" sz="2000" dirty="0">
              <a:latin typeface="Times" pitchFamily="2" charset="0"/>
            </a:endParaRPr>
          </a:p>
          <a:p>
            <a:pPr marL="285750" indent="-285750">
              <a:buFont typeface="Wingdings" panose="05000000000000000000" pitchFamily="2" charset="2"/>
              <a:buChar char="Ø"/>
            </a:pPr>
            <a:r>
              <a:rPr lang="en-US" altLang="zh-CN" sz="2000" dirty="0">
                <a:latin typeface="Times" pitchFamily="2" charset="0"/>
              </a:rPr>
              <a:t>Newsletters                                      →  Headline on mobile devices</a:t>
            </a:r>
          </a:p>
          <a:p>
            <a:pPr marL="285750" indent="-285750">
              <a:buFont typeface="Wingdings" panose="05000000000000000000" pitchFamily="2" charset="2"/>
              <a:buChar char="Ø"/>
            </a:pPr>
            <a:r>
              <a:rPr lang="en-US" altLang="zh-CN" sz="2000" dirty="0">
                <a:latin typeface="Times" pitchFamily="2" charset="0"/>
              </a:rPr>
              <a:t>Earning reports and financial news →  Digest for executives</a:t>
            </a:r>
          </a:p>
          <a:p>
            <a:pPr marL="285750" indent="-285750">
              <a:buFont typeface="Wingdings" panose="05000000000000000000" pitchFamily="2" charset="2"/>
              <a:buChar char="Ø"/>
            </a:pPr>
            <a:endParaRPr lang="zh-CN" altLang="en-US" sz="2000" dirty="0">
              <a:latin typeface="Times" pitchFamily="2" charset="0"/>
            </a:endParaRP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761" y="4493059"/>
            <a:ext cx="3853296" cy="192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258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Task Description</a:t>
            </a:r>
            <a:endParaRPr lang="zh-CN" altLang="en-US" sz="2400" dirty="0">
              <a:solidFill>
                <a:schemeClr val="tx1">
                  <a:lumMod val="75000"/>
                  <a:lumOff val="25000"/>
                </a:schemeClr>
              </a:solidFill>
              <a:latin typeface="Times" pitchFamily="2" charset="0"/>
            </a:endParaRP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Motivation</a:t>
            </a:r>
            <a:endParaRPr lang="zh-CN" altLang="en-US" sz="2400" dirty="0">
              <a:solidFill>
                <a:schemeClr val="tx1">
                  <a:lumMod val="75000"/>
                  <a:lumOff val="25000"/>
                </a:schemeClr>
              </a:solidFill>
              <a:latin typeface="Times" pitchFamily="2" charset="0"/>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Approach</a:t>
            </a:r>
            <a:endParaRPr lang="zh-CN" altLang="en-US" sz="2400" dirty="0">
              <a:solidFill>
                <a:schemeClr val="tx1">
                  <a:lumMod val="75000"/>
                  <a:lumOff val="25000"/>
                </a:schemeClr>
              </a:solidFill>
              <a:latin typeface="Times" pitchFamily="2" charset="0"/>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Evaluation</a:t>
            </a:r>
            <a:endParaRPr lang="zh-CN" altLang="en-US" sz="2400" dirty="0">
              <a:solidFill>
                <a:schemeClr val="tx1">
                  <a:lumMod val="75000"/>
                  <a:lumOff val="25000"/>
                </a:schemeClr>
              </a:solidFill>
              <a:latin typeface="Times" pitchFamily="2" charset="0"/>
            </a:endParaRPr>
          </a:p>
        </p:txBody>
      </p:sp>
    </p:spTree>
    <p:extLst>
      <p:ext uri="{BB962C8B-B14F-4D97-AF65-F5344CB8AC3E}">
        <p14:creationId xmlns:p14="http://schemas.microsoft.com/office/powerpoint/2010/main" val="1544902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6D99946F-263A-DB44-8334-0FB76A3EB712}"/>
              </a:ext>
            </a:extLst>
          </p:cNvPr>
          <p:cNvSpPr>
            <a:spLocks noGrp="1"/>
          </p:cNvSpPr>
          <p:nvPr>
            <p:ph sz="quarter" idx="10"/>
          </p:nvPr>
        </p:nvSpPr>
        <p:spPr>
          <a:xfrm>
            <a:off x="494025" y="1685678"/>
            <a:ext cx="8055615" cy="4921498"/>
          </a:xfrm>
        </p:spPr>
        <p:txBody>
          <a:bodyPr>
            <a:normAutofit/>
          </a:bodyPr>
          <a:lstStyle/>
          <a:p>
            <a:pPr marL="0" indent="0">
              <a:buNone/>
            </a:pPr>
            <a:endParaRPr lang="en-US" altLang="zh-CN" b="1" dirty="0">
              <a:latin typeface="Times" pitchFamily="2" charset="0"/>
            </a:endParaRPr>
          </a:p>
          <a:p>
            <a:r>
              <a:rPr lang="en-US" altLang="zh-CN" dirty="0">
                <a:latin typeface="Times" pitchFamily="2" charset="0"/>
              </a:rPr>
              <a:t>Enhance the </a:t>
            </a:r>
            <a:r>
              <a:rPr lang="en-US" altLang="zh-CN" b="1" dirty="0">
                <a:latin typeface="Times" pitchFamily="2" charset="0"/>
              </a:rPr>
              <a:t>alignment</a:t>
            </a:r>
            <a:r>
              <a:rPr lang="en-US" altLang="zh-CN" dirty="0">
                <a:latin typeface="Times" pitchFamily="2" charset="0"/>
              </a:rPr>
              <a:t> between source document and summary</a:t>
            </a:r>
            <a:endParaRPr lang="en-US" altLang="zh-CN" b="1" dirty="0">
              <a:latin typeface="Times" pitchFamily="2" charset="0"/>
            </a:endParaRPr>
          </a:p>
          <a:p>
            <a:pPr marL="0" indent="0">
              <a:buNone/>
            </a:pPr>
            <a:r>
              <a:rPr lang="en-US" altLang="zh-CN" dirty="0">
                <a:latin typeface="Times" pitchFamily="2" charset="0"/>
              </a:rPr>
              <a:t>    First select the salient content of source document</a:t>
            </a:r>
          </a:p>
          <a:p>
            <a:pPr marL="0" indent="0">
              <a:buNone/>
            </a:pPr>
            <a:r>
              <a:rPr lang="en-US" altLang="zh-CN" dirty="0">
                <a:latin typeface="Times" pitchFamily="2" charset="0"/>
              </a:rPr>
              <a:t>    Paraphrase the selected content to generate a summary</a:t>
            </a:r>
          </a:p>
          <a:p>
            <a:r>
              <a:rPr lang="en-US" altLang="zh-CN" b="1" dirty="0">
                <a:latin typeface="Times" pitchFamily="2" charset="0"/>
              </a:rPr>
              <a:t>Keywords</a:t>
            </a:r>
            <a:r>
              <a:rPr lang="en-US" altLang="zh-CN" dirty="0">
                <a:latin typeface="Times" pitchFamily="2" charset="0"/>
              </a:rPr>
              <a:t> can help select salient content</a:t>
            </a:r>
            <a:endParaRPr kumimoji="1" lang="zh-CN" altLang="en-US" dirty="0">
              <a:latin typeface="Times" pitchFamily="2" charset="0"/>
            </a:endParaRPr>
          </a:p>
        </p:txBody>
      </p:sp>
      <p:sp>
        <p:nvSpPr>
          <p:cNvPr id="3" name="标题 2">
            <a:extLst>
              <a:ext uri="{FF2B5EF4-FFF2-40B4-BE49-F238E27FC236}">
                <a16:creationId xmlns:a16="http://schemas.microsoft.com/office/drawing/2014/main" xmlns="" id="{4E17AFB0-4865-A54F-B679-7AC8F563AC43}"/>
              </a:ext>
            </a:extLst>
          </p:cNvPr>
          <p:cNvSpPr>
            <a:spLocks noGrp="1"/>
          </p:cNvSpPr>
          <p:nvPr>
            <p:ph type="title"/>
          </p:nvPr>
        </p:nvSpPr>
        <p:spPr/>
        <p:txBody>
          <a:bodyPr/>
          <a:lstStyle/>
          <a:p>
            <a:r>
              <a:rPr kumimoji="1" lang="en-US" altLang="zh-CN" dirty="0"/>
              <a:t>Motivation</a:t>
            </a:r>
            <a:endParaRPr kumimoji="1" lang="zh-CN" altLang="en-US" dirty="0"/>
          </a:p>
        </p:txBody>
      </p:sp>
    </p:spTree>
    <p:extLst>
      <p:ext uri="{BB962C8B-B14F-4D97-AF65-F5344CB8AC3E}">
        <p14:creationId xmlns:p14="http://schemas.microsoft.com/office/powerpoint/2010/main" val="4065090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latin typeface="Times" pitchFamily="2" charset="0"/>
              </a:rPr>
              <a:t>Task Description</a:t>
            </a:r>
            <a:endParaRPr lang="zh-CN" altLang="en-US" sz="2400" dirty="0">
              <a:latin typeface="Times" pitchFamily="2" charset="0"/>
            </a:endParaRP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Motivation</a:t>
            </a:r>
            <a:endParaRPr lang="zh-CN" altLang="en-US" sz="2400" dirty="0">
              <a:solidFill>
                <a:schemeClr val="tx1">
                  <a:lumMod val="75000"/>
                  <a:lumOff val="25000"/>
                </a:schemeClr>
              </a:solidFill>
              <a:latin typeface="Times" pitchFamily="2" charset="0"/>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Approach</a:t>
            </a:r>
            <a:endParaRPr lang="zh-CN" altLang="en-US" sz="2400" dirty="0">
              <a:solidFill>
                <a:schemeClr val="tx1">
                  <a:lumMod val="75000"/>
                  <a:lumOff val="25000"/>
                </a:schemeClr>
              </a:solidFill>
              <a:latin typeface="Times" pitchFamily="2" charset="0"/>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Evaluation</a:t>
            </a:r>
            <a:endParaRPr lang="zh-CN" altLang="en-US" sz="2400" dirty="0">
              <a:solidFill>
                <a:schemeClr val="tx1">
                  <a:lumMod val="75000"/>
                  <a:lumOff val="25000"/>
                </a:schemeClr>
              </a:solidFill>
              <a:latin typeface="Times" pitchFamily="2" charset="0"/>
            </a:endParaRPr>
          </a:p>
        </p:txBody>
      </p:sp>
    </p:spTree>
    <p:extLst>
      <p:ext uri="{BB962C8B-B14F-4D97-AF65-F5344CB8AC3E}">
        <p14:creationId xmlns:p14="http://schemas.microsoft.com/office/powerpoint/2010/main" val="1846209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07265" y="934531"/>
            <a:ext cx="8668650" cy="574183"/>
          </a:xfrm>
        </p:spPr>
        <p:txBody>
          <a:bodyPr>
            <a:normAutofit fontScale="90000"/>
          </a:bodyPr>
          <a:lstStyle/>
          <a:p>
            <a:r>
              <a:rPr lang="en-US" altLang="zh-CN" dirty="0">
                <a:latin typeface="Times" pitchFamily="2" charset="0"/>
              </a:rPr>
              <a:t>Abstractive Summarization — </a:t>
            </a:r>
            <a:r>
              <a:rPr lang="en-US" altLang="zh-CN" sz="2200" dirty="0">
                <a:latin typeface="Times" pitchFamily="2" charset="0"/>
              </a:rPr>
              <a:t>finance news from China Daily</a:t>
            </a:r>
            <a:r>
              <a:rPr lang="en-US" altLang="zh-CN" dirty="0">
                <a:latin typeface="Times" pitchFamily="2" charset="0"/>
              </a:rPr>
              <a:t/>
            </a:r>
            <a:br>
              <a:rPr lang="en-US" altLang="zh-CN" dirty="0">
                <a:latin typeface="Times" pitchFamily="2" charset="0"/>
              </a:rPr>
            </a:br>
            <a:endParaRPr lang="zh-CN" altLang="en-US" dirty="0">
              <a:latin typeface="Times" pitchFamily="2" charset="0"/>
            </a:endParaRPr>
          </a:p>
        </p:txBody>
      </p:sp>
      <p:sp>
        <p:nvSpPr>
          <p:cNvPr id="5" name="文本框 4">
            <a:extLst>
              <a:ext uri="{FF2B5EF4-FFF2-40B4-BE49-F238E27FC236}">
                <a16:creationId xmlns:a16="http://schemas.microsoft.com/office/drawing/2014/main" xmlns="" id="{6CC64CBF-4C14-6E48-AF07-6A07757F7689}"/>
              </a:ext>
            </a:extLst>
          </p:cNvPr>
          <p:cNvSpPr txBox="1"/>
          <p:nvPr/>
        </p:nvSpPr>
        <p:spPr>
          <a:xfrm>
            <a:off x="2598002" y="2191767"/>
            <a:ext cx="6538488" cy="1200329"/>
          </a:xfrm>
          <a:prstGeom prst="rect">
            <a:avLst/>
          </a:prstGeom>
          <a:noFill/>
        </p:spPr>
        <p:txBody>
          <a:bodyPr wrap="square" rtlCol="0">
            <a:spAutoFit/>
          </a:bodyPr>
          <a:lstStyle/>
          <a:p>
            <a:r>
              <a:rPr kumimoji="1" lang="en-US" altLang="zh-CN" dirty="0">
                <a:latin typeface="Times" pitchFamily="2" charset="0"/>
              </a:rPr>
              <a:t>BEIJING --</a:t>
            </a:r>
            <a:r>
              <a:rPr kumimoji="1" lang="en-US" altLang="zh-CN" i="1" dirty="0">
                <a:latin typeface="Times" pitchFamily="2" charset="0"/>
              </a:rPr>
              <a:t> China's banking on Thursday pledged continued efforts to help micro, small and medium-sized enterprises (SMEs) overcome coronavirus-related challenges and take the country's reform and opening-up in the financial sector to a deeper level.</a:t>
            </a:r>
            <a:r>
              <a:rPr kumimoji="1" lang="en-US" altLang="zh-CN" dirty="0">
                <a:latin typeface="Times" pitchFamily="2" charset="0"/>
              </a:rPr>
              <a:t> </a:t>
            </a:r>
            <a:endParaRPr kumimoji="1" lang="zh-CN" altLang="en-US" dirty="0">
              <a:latin typeface="Times" pitchFamily="2" charset="0"/>
            </a:endParaRPr>
          </a:p>
        </p:txBody>
      </p:sp>
      <p:pic>
        <p:nvPicPr>
          <p:cNvPr id="12" name="图片 11"/>
          <p:cNvPicPr>
            <a:picLocks noChangeAspect="1"/>
          </p:cNvPicPr>
          <p:nvPr/>
        </p:nvPicPr>
        <p:blipFill>
          <a:blip r:embed="rId3"/>
          <a:stretch>
            <a:fillRect/>
          </a:stretch>
        </p:blipFill>
        <p:spPr>
          <a:xfrm>
            <a:off x="331192" y="2209278"/>
            <a:ext cx="2134735" cy="1459817"/>
          </a:xfrm>
          <a:prstGeom prst="rect">
            <a:avLst/>
          </a:prstGeom>
        </p:spPr>
      </p:pic>
      <p:sp>
        <p:nvSpPr>
          <p:cNvPr id="7" name="文本框 6"/>
          <p:cNvSpPr txBox="1"/>
          <p:nvPr/>
        </p:nvSpPr>
        <p:spPr>
          <a:xfrm>
            <a:off x="261081" y="3669095"/>
            <a:ext cx="8717280" cy="1754326"/>
          </a:xfrm>
          <a:prstGeom prst="rect">
            <a:avLst/>
          </a:prstGeom>
          <a:noFill/>
        </p:spPr>
        <p:txBody>
          <a:bodyPr wrap="square" rtlCol="0">
            <a:spAutoFit/>
          </a:bodyPr>
          <a:lstStyle/>
          <a:p>
            <a:r>
              <a:rPr kumimoji="1" lang="en-US" altLang="zh-CN" i="1" dirty="0">
                <a:latin typeface="Times" pitchFamily="2" charset="0"/>
              </a:rPr>
              <a:t>A spokesperson for the Insurance Regulatory Commission said the banking and commission will fully implement policies such as allowing SMEs to delay the repayment of capital and interest. </a:t>
            </a:r>
            <a:r>
              <a:rPr kumimoji="1" lang="en-US" altLang="zh-CN" dirty="0">
                <a:latin typeface="Times" pitchFamily="2" charset="0"/>
              </a:rPr>
              <a:t>It will also guide major banks in meeting the target of achieving growth in their lending to SMEs of more than 40 percent. The banking and insurance industry will increase funding support for new infrastructure, new urbanization initiatives and major projects, and step up efforts in financial poverty alleviation, he told reporters ……</a:t>
            </a:r>
            <a:endParaRPr kumimoji="1" lang="zh-CN" altLang="en-US" dirty="0">
              <a:latin typeface="Times" pitchFamily="2" charset="0"/>
            </a:endParaRPr>
          </a:p>
        </p:txBody>
      </p:sp>
      <p:sp>
        <p:nvSpPr>
          <p:cNvPr id="8" name="矩形 7">
            <a:extLst>
              <a:ext uri="{FF2B5EF4-FFF2-40B4-BE49-F238E27FC236}">
                <a16:creationId xmlns:a16="http://schemas.microsoft.com/office/drawing/2014/main" xmlns="" id="{C1374F39-12C1-7542-BBFB-05B69EAA0F07}"/>
              </a:ext>
            </a:extLst>
          </p:cNvPr>
          <p:cNvSpPr/>
          <p:nvPr/>
        </p:nvSpPr>
        <p:spPr>
          <a:xfrm>
            <a:off x="199117" y="2144933"/>
            <a:ext cx="8841208" cy="3278488"/>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xmlns="" id="{32034F63-DD69-494D-87B5-A50154548F87}"/>
              </a:ext>
            </a:extLst>
          </p:cNvPr>
          <p:cNvSpPr txBox="1"/>
          <p:nvPr/>
        </p:nvSpPr>
        <p:spPr>
          <a:xfrm>
            <a:off x="110394" y="1595991"/>
            <a:ext cx="5855970" cy="461665"/>
          </a:xfrm>
          <a:prstGeom prst="rect">
            <a:avLst/>
          </a:prstGeom>
          <a:noFill/>
        </p:spPr>
        <p:txBody>
          <a:bodyPr wrap="square" rtlCol="0">
            <a:spAutoFit/>
          </a:bodyPr>
          <a:lstStyle/>
          <a:p>
            <a:r>
              <a:rPr kumimoji="1" lang="en-US" altLang="zh-CN" sz="2400" dirty="0">
                <a:latin typeface="Times" pitchFamily="2" charset="0"/>
              </a:rPr>
              <a:t>Document:</a:t>
            </a:r>
            <a:endParaRPr kumimoji="1" lang="zh-CN" altLang="en-US" sz="2000" dirty="0">
              <a:latin typeface="Times" pitchFamily="2" charset="0"/>
            </a:endParaRPr>
          </a:p>
        </p:txBody>
      </p:sp>
      <p:sp>
        <p:nvSpPr>
          <p:cNvPr id="10" name="文本框 9">
            <a:extLst>
              <a:ext uri="{FF2B5EF4-FFF2-40B4-BE49-F238E27FC236}">
                <a16:creationId xmlns:a16="http://schemas.microsoft.com/office/drawing/2014/main" xmlns="" id="{32034F63-DD69-494D-87B5-A50154548F87}"/>
              </a:ext>
            </a:extLst>
          </p:cNvPr>
          <p:cNvSpPr txBox="1"/>
          <p:nvPr/>
        </p:nvSpPr>
        <p:spPr>
          <a:xfrm>
            <a:off x="110394" y="5510698"/>
            <a:ext cx="5855970" cy="461665"/>
          </a:xfrm>
          <a:prstGeom prst="rect">
            <a:avLst/>
          </a:prstGeom>
          <a:noFill/>
        </p:spPr>
        <p:txBody>
          <a:bodyPr wrap="square" rtlCol="0">
            <a:spAutoFit/>
          </a:bodyPr>
          <a:lstStyle/>
          <a:p>
            <a:r>
              <a:rPr kumimoji="1" lang="en-US" altLang="zh-CN" sz="2400" dirty="0">
                <a:latin typeface="Times" pitchFamily="2" charset="0"/>
              </a:rPr>
              <a:t>Summary:</a:t>
            </a:r>
            <a:endParaRPr kumimoji="1" lang="zh-CN" altLang="en-US" sz="2000" dirty="0">
              <a:latin typeface="Times" pitchFamily="2" charset="0"/>
            </a:endParaRPr>
          </a:p>
        </p:txBody>
      </p:sp>
      <p:sp>
        <p:nvSpPr>
          <p:cNvPr id="11" name="文本框 10">
            <a:extLst>
              <a:ext uri="{FF2B5EF4-FFF2-40B4-BE49-F238E27FC236}">
                <a16:creationId xmlns:a16="http://schemas.microsoft.com/office/drawing/2014/main" xmlns="" id="{C97FC502-9930-2F4C-85AB-8FCFE18DBBA7}"/>
              </a:ext>
            </a:extLst>
          </p:cNvPr>
          <p:cNvSpPr txBox="1"/>
          <p:nvPr/>
        </p:nvSpPr>
        <p:spPr>
          <a:xfrm>
            <a:off x="331192" y="6059640"/>
            <a:ext cx="7066442" cy="369332"/>
          </a:xfrm>
          <a:prstGeom prst="rect">
            <a:avLst/>
          </a:prstGeom>
          <a:noFill/>
        </p:spPr>
        <p:txBody>
          <a:bodyPr wrap="square" rtlCol="0">
            <a:spAutoFit/>
          </a:bodyPr>
          <a:lstStyle/>
          <a:p>
            <a:r>
              <a:rPr kumimoji="1" lang="en-US" altLang="zh-CN" dirty="0">
                <a:latin typeface="Times" pitchFamily="2" charset="0"/>
              </a:rPr>
              <a:t>China's banking and insurance regulator vows to support SMEs</a:t>
            </a:r>
          </a:p>
        </p:txBody>
      </p:sp>
    </p:spTree>
    <p:extLst>
      <p:ext uri="{BB962C8B-B14F-4D97-AF65-F5344CB8AC3E}">
        <p14:creationId xmlns:p14="http://schemas.microsoft.com/office/powerpoint/2010/main" val="22679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xmlns="" id="{3472CCA8-8DB5-184F-B815-9A774A898551}"/>
              </a:ext>
            </a:extLst>
          </p:cNvPr>
          <p:cNvSpPr>
            <a:spLocks noGrp="1"/>
          </p:cNvSpPr>
          <p:nvPr>
            <p:ph type="title"/>
          </p:nvPr>
        </p:nvSpPr>
        <p:spPr>
          <a:xfrm>
            <a:off x="422910" y="818513"/>
            <a:ext cx="8372163" cy="574183"/>
          </a:xfrm>
        </p:spPr>
        <p:txBody>
          <a:bodyPr/>
          <a:lstStyle/>
          <a:p>
            <a:r>
              <a:rPr kumimoji="1" lang="en-US" altLang="zh-CN" dirty="0"/>
              <a:t>Motivation – select salient sentences</a:t>
            </a:r>
            <a:endParaRPr lang="zh-CN" altLang="en-US" dirty="0"/>
          </a:p>
        </p:txBody>
      </p:sp>
      <p:sp>
        <p:nvSpPr>
          <p:cNvPr id="11" name="文本框 10">
            <a:extLst>
              <a:ext uri="{FF2B5EF4-FFF2-40B4-BE49-F238E27FC236}">
                <a16:creationId xmlns:a16="http://schemas.microsoft.com/office/drawing/2014/main" xmlns="" id="{6CC64CBF-4C14-6E48-AF07-6A07757F7689}"/>
              </a:ext>
            </a:extLst>
          </p:cNvPr>
          <p:cNvSpPr txBox="1"/>
          <p:nvPr/>
        </p:nvSpPr>
        <p:spPr>
          <a:xfrm>
            <a:off x="1074333" y="3154450"/>
            <a:ext cx="7099196" cy="2308324"/>
          </a:xfrm>
          <a:prstGeom prst="rect">
            <a:avLst/>
          </a:prstGeom>
          <a:noFill/>
        </p:spPr>
        <p:txBody>
          <a:bodyPr wrap="square" rtlCol="0">
            <a:spAutoFit/>
          </a:bodyPr>
          <a:lstStyle/>
          <a:p>
            <a:r>
              <a:rPr kumimoji="1" lang="en-US" altLang="zh-CN" b="1" dirty="0">
                <a:latin typeface="Times" pitchFamily="2" charset="0"/>
              </a:rPr>
              <a:t>China's banking</a:t>
            </a:r>
            <a:r>
              <a:rPr kumimoji="1" lang="en-US" altLang="zh-CN" dirty="0">
                <a:latin typeface="Times" pitchFamily="2" charset="0"/>
              </a:rPr>
              <a:t> on Thursday pledged continued efforts to </a:t>
            </a:r>
            <a:r>
              <a:rPr kumimoji="1" lang="en-US" altLang="zh-CN" b="1" dirty="0">
                <a:latin typeface="Times" pitchFamily="2" charset="0"/>
              </a:rPr>
              <a:t>help</a:t>
            </a:r>
            <a:r>
              <a:rPr kumimoji="1" lang="en-US" altLang="zh-CN" dirty="0">
                <a:latin typeface="Times" pitchFamily="2" charset="0"/>
              </a:rPr>
              <a:t> micro, small and medium-sized enterprises (</a:t>
            </a:r>
            <a:r>
              <a:rPr kumimoji="1" lang="en-US" altLang="zh-CN" b="1" dirty="0">
                <a:latin typeface="Times" pitchFamily="2" charset="0"/>
              </a:rPr>
              <a:t>SMEs</a:t>
            </a:r>
            <a:r>
              <a:rPr kumimoji="1" lang="en-US" altLang="zh-CN" dirty="0">
                <a:latin typeface="Times" pitchFamily="2" charset="0"/>
              </a:rPr>
              <a:t>) overcome coronavirus-related challenges and take the country's reform and opening-up in the financial sector to a deeper level.</a:t>
            </a:r>
          </a:p>
          <a:p>
            <a:endParaRPr kumimoji="1" lang="en-US" altLang="zh-CN" dirty="0">
              <a:latin typeface="Times" pitchFamily="2" charset="0"/>
            </a:endParaRPr>
          </a:p>
          <a:p>
            <a:r>
              <a:rPr kumimoji="1" lang="en-US" altLang="zh-CN" dirty="0">
                <a:latin typeface="Times" pitchFamily="2" charset="0"/>
              </a:rPr>
              <a:t>A spokesperson for the </a:t>
            </a:r>
            <a:r>
              <a:rPr kumimoji="1" lang="en-US" altLang="zh-CN" b="1" dirty="0">
                <a:latin typeface="Times" pitchFamily="2" charset="0"/>
              </a:rPr>
              <a:t>Insurance Regulatory Commission </a:t>
            </a:r>
            <a:r>
              <a:rPr kumimoji="1" lang="en-US" altLang="zh-CN" dirty="0">
                <a:latin typeface="Times" pitchFamily="2" charset="0"/>
              </a:rPr>
              <a:t>said the banking and commission will fully implement policies such as allowing </a:t>
            </a:r>
            <a:r>
              <a:rPr kumimoji="1" lang="en-US" altLang="zh-CN" b="1" dirty="0">
                <a:latin typeface="Times" pitchFamily="2" charset="0"/>
              </a:rPr>
              <a:t>SMEs</a:t>
            </a:r>
            <a:r>
              <a:rPr kumimoji="1" lang="en-US" altLang="zh-CN" dirty="0">
                <a:latin typeface="Times" pitchFamily="2" charset="0"/>
              </a:rPr>
              <a:t> to delay the repayment of capital and interest.</a:t>
            </a:r>
          </a:p>
        </p:txBody>
      </p:sp>
      <p:sp>
        <p:nvSpPr>
          <p:cNvPr id="12" name="文本框 11">
            <a:extLst>
              <a:ext uri="{FF2B5EF4-FFF2-40B4-BE49-F238E27FC236}">
                <a16:creationId xmlns:a16="http://schemas.microsoft.com/office/drawing/2014/main" xmlns="" id="{32034F63-DD69-494D-87B5-A50154548F87}"/>
              </a:ext>
            </a:extLst>
          </p:cNvPr>
          <p:cNvSpPr txBox="1"/>
          <p:nvPr/>
        </p:nvSpPr>
        <p:spPr>
          <a:xfrm>
            <a:off x="422910" y="2022239"/>
            <a:ext cx="5855970" cy="461665"/>
          </a:xfrm>
          <a:prstGeom prst="rect">
            <a:avLst/>
          </a:prstGeom>
          <a:noFill/>
        </p:spPr>
        <p:txBody>
          <a:bodyPr wrap="square" rtlCol="0">
            <a:spAutoFit/>
          </a:bodyPr>
          <a:lstStyle/>
          <a:p>
            <a:r>
              <a:rPr kumimoji="1" lang="en-US" altLang="zh-CN" sz="2400" dirty="0">
                <a:latin typeface="Times" pitchFamily="2" charset="0"/>
              </a:rPr>
              <a:t>Salient sentence set — </a:t>
            </a:r>
            <a:r>
              <a:rPr kumimoji="1" lang="en-US" altLang="zh-CN" sz="2000" dirty="0">
                <a:latin typeface="Times" pitchFamily="2" charset="0"/>
              </a:rPr>
              <a:t>Keywords (bold)</a:t>
            </a:r>
            <a:endParaRPr kumimoji="1" lang="zh-CN" altLang="en-US" sz="2000" dirty="0">
              <a:latin typeface="Times" pitchFamily="2" charset="0"/>
            </a:endParaRPr>
          </a:p>
        </p:txBody>
      </p:sp>
      <p:sp>
        <p:nvSpPr>
          <p:cNvPr id="13" name="矩形 12">
            <a:extLst>
              <a:ext uri="{FF2B5EF4-FFF2-40B4-BE49-F238E27FC236}">
                <a16:creationId xmlns:a16="http://schemas.microsoft.com/office/drawing/2014/main" xmlns="" id="{C1374F39-12C1-7542-BBFB-05B69EAA0F07}"/>
              </a:ext>
            </a:extLst>
          </p:cNvPr>
          <p:cNvSpPr/>
          <p:nvPr/>
        </p:nvSpPr>
        <p:spPr>
          <a:xfrm>
            <a:off x="1018360" y="3113447"/>
            <a:ext cx="7369736" cy="2407677"/>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533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17AFB0-4865-A54F-B679-7AC8F563AC43}"/>
              </a:ext>
            </a:extLst>
          </p:cNvPr>
          <p:cNvSpPr>
            <a:spLocks noGrp="1"/>
          </p:cNvSpPr>
          <p:nvPr>
            <p:ph type="title"/>
          </p:nvPr>
        </p:nvSpPr>
        <p:spPr>
          <a:xfrm>
            <a:off x="150787" y="904050"/>
            <a:ext cx="8372163" cy="574183"/>
          </a:xfrm>
        </p:spPr>
        <p:txBody>
          <a:bodyPr>
            <a:normAutofit fontScale="90000"/>
          </a:bodyPr>
          <a:lstStyle/>
          <a:p>
            <a:r>
              <a:rPr kumimoji="1" lang="en-US" altLang="zh-CN" dirty="0"/>
              <a:t>Motivation – Paraphrase the selected content</a:t>
            </a:r>
            <a:endParaRPr kumimoji="1" lang="zh-CN" altLang="en-US" dirty="0"/>
          </a:p>
        </p:txBody>
      </p:sp>
      <p:sp>
        <p:nvSpPr>
          <p:cNvPr id="6" name="文本框 5">
            <a:extLst>
              <a:ext uri="{FF2B5EF4-FFF2-40B4-BE49-F238E27FC236}">
                <a16:creationId xmlns:a16="http://schemas.microsoft.com/office/drawing/2014/main" xmlns="" id="{32034F63-DD69-494D-87B5-A50154548F87}"/>
              </a:ext>
            </a:extLst>
          </p:cNvPr>
          <p:cNvSpPr txBox="1"/>
          <p:nvPr/>
        </p:nvSpPr>
        <p:spPr>
          <a:xfrm>
            <a:off x="150787" y="2745094"/>
            <a:ext cx="1335953" cy="646331"/>
          </a:xfrm>
          <a:prstGeom prst="rect">
            <a:avLst/>
          </a:prstGeom>
          <a:noFill/>
        </p:spPr>
        <p:txBody>
          <a:bodyPr wrap="square" rtlCol="0">
            <a:spAutoFit/>
          </a:bodyPr>
          <a:lstStyle/>
          <a:p>
            <a:r>
              <a:rPr kumimoji="1" lang="en-US" altLang="zh-CN" dirty="0">
                <a:latin typeface="Times" pitchFamily="2" charset="0"/>
              </a:rPr>
              <a:t>Salient sentence set</a:t>
            </a:r>
          </a:p>
        </p:txBody>
      </p:sp>
      <p:sp>
        <p:nvSpPr>
          <p:cNvPr id="9" name="文本框 8">
            <a:extLst>
              <a:ext uri="{FF2B5EF4-FFF2-40B4-BE49-F238E27FC236}">
                <a16:creationId xmlns:a16="http://schemas.microsoft.com/office/drawing/2014/main" xmlns="" id="{C97FC502-9930-2F4C-85AB-8FCFE18DBBA7}"/>
              </a:ext>
            </a:extLst>
          </p:cNvPr>
          <p:cNvSpPr txBox="1"/>
          <p:nvPr/>
        </p:nvSpPr>
        <p:spPr>
          <a:xfrm>
            <a:off x="1692303" y="5304619"/>
            <a:ext cx="7066442" cy="369332"/>
          </a:xfrm>
          <a:prstGeom prst="rect">
            <a:avLst/>
          </a:prstGeom>
          <a:noFill/>
        </p:spPr>
        <p:txBody>
          <a:bodyPr wrap="square" rtlCol="0">
            <a:spAutoFit/>
          </a:bodyPr>
          <a:lstStyle/>
          <a:p>
            <a:r>
              <a:rPr kumimoji="1" lang="en-US" altLang="zh-CN" dirty="0">
                <a:latin typeface="Times" pitchFamily="2" charset="0"/>
              </a:rPr>
              <a:t>China's banking and insurance regulator vows to support SMEs</a:t>
            </a:r>
          </a:p>
        </p:txBody>
      </p:sp>
      <p:sp>
        <p:nvSpPr>
          <p:cNvPr id="10" name="文本框 9">
            <a:extLst>
              <a:ext uri="{FF2B5EF4-FFF2-40B4-BE49-F238E27FC236}">
                <a16:creationId xmlns:a16="http://schemas.microsoft.com/office/drawing/2014/main" xmlns="" id="{F1B6B80C-B00D-B84F-95D1-A9ABA180AE59}"/>
              </a:ext>
            </a:extLst>
          </p:cNvPr>
          <p:cNvSpPr txBox="1"/>
          <p:nvPr/>
        </p:nvSpPr>
        <p:spPr>
          <a:xfrm>
            <a:off x="252016" y="5304619"/>
            <a:ext cx="1308423" cy="369332"/>
          </a:xfrm>
          <a:prstGeom prst="rect">
            <a:avLst/>
          </a:prstGeom>
          <a:noFill/>
        </p:spPr>
        <p:txBody>
          <a:bodyPr wrap="square" rtlCol="0">
            <a:spAutoFit/>
          </a:bodyPr>
          <a:lstStyle/>
          <a:p>
            <a:r>
              <a:rPr kumimoji="1" lang="en-US" altLang="zh-CN" dirty="0">
                <a:latin typeface="Times" pitchFamily="2" charset="0"/>
              </a:rPr>
              <a:t>Summary</a:t>
            </a:r>
            <a:endParaRPr kumimoji="1" lang="zh-CN" altLang="en-US" dirty="0">
              <a:latin typeface="Times" pitchFamily="2" charset="0"/>
            </a:endParaRPr>
          </a:p>
        </p:txBody>
      </p:sp>
      <p:sp>
        <p:nvSpPr>
          <p:cNvPr id="13" name="文本框 12">
            <a:extLst>
              <a:ext uri="{FF2B5EF4-FFF2-40B4-BE49-F238E27FC236}">
                <a16:creationId xmlns:a16="http://schemas.microsoft.com/office/drawing/2014/main" xmlns="" id="{6CC64CBF-4C14-6E48-AF07-6A07757F7689}"/>
              </a:ext>
            </a:extLst>
          </p:cNvPr>
          <p:cNvSpPr txBox="1"/>
          <p:nvPr/>
        </p:nvSpPr>
        <p:spPr>
          <a:xfrm>
            <a:off x="1486740" y="2294601"/>
            <a:ext cx="7099196" cy="2585323"/>
          </a:xfrm>
          <a:prstGeom prst="rect">
            <a:avLst/>
          </a:prstGeom>
          <a:noFill/>
        </p:spPr>
        <p:txBody>
          <a:bodyPr wrap="square" rtlCol="0">
            <a:spAutoFit/>
          </a:bodyPr>
          <a:lstStyle/>
          <a:p>
            <a:r>
              <a:rPr kumimoji="1" lang="en-US" altLang="zh-CN" b="1" dirty="0">
                <a:latin typeface="Times" pitchFamily="2" charset="0"/>
              </a:rPr>
              <a:t>China's banking</a:t>
            </a:r>
            <a:r>
              <a:rPr kumimoji="1" lang="en-US" altLang="zh-CN" dirty="0">
                <a:latin typeface="Times" pitchFamily="2" charset="0"/>
              </a:rPr>
              <a:t> on Thursday pledged continued efforts to </a:t>
            </a:r>
            <a:r>
              <a:rPr kumimoji="1" lang="en-US" altLang="zh-CN" b="1" dirty="0">
                <a:latin typeface="Times" pitchFamily="2" charset="0"/>
              </a:rPr>
              <a:t>help</a:t>
            </a:r>
            <a:r>
              <a:rPr kumimoji="1" lang="en-US" altLang="zh-CN" dirty="0">
                <a:latin typeface="Times" pitchFamily="2" charset="0"/>
              </a:rPr>
              <a:t> micro, small and medium-sized enterprises (</a:t>
            </a:r>
            <a:r>
              <a:rPr kumimoji="1" lang="en-US" altLang="zh-CN" b="1" dirty="0">
                <a:latin typeface="Times" pitchFamily="2" charset="0"/>
              </a:rPr>
              <a:t>SMEs</a:t>
            </a:r>
            <a:r>
              <a:rPr kumimoji="1" lang="en-US" altLang="zh-CN" dirty="0">
                <a:latin typeface="Times" pitchFamily="2" charset="0"/>
              </a:rPr>
              <a:t>) overcome coronavirus-related challenges and take the country's reform and opening-up in the financial sector to a deeper level.</a:t>
            </a:r>
          </a:p>
          <a:p>
            <a:endParaRPr kumimoji="1" lang="en-US" altLang="zh-CN" dirty="0">
              <a:latin typeface="Times" pitchFamily="2" charset="0"/>
            </a:endParaRPr>
          </a:p>
          <a:p>
            <a:r>
              <a:rPr kumimoji="1" lang="en-US" altLang="zh-CN" dirty="0">
                <a:latin typeface="Times" pitchFamily="2" charset="0"/>
              </a:rPr>
              <a:t>A spokesperson for the </a:t>
            </a:r>
            <a:r>
              <a:rPr kumimoji="1" lang="en-US" altLang="zh-CN" b="1" dirty="0">
                <a:latin typeface="Times" pitchFamily="2" charset="0"/>
              </a:rPr>
              <a:t>Insurance Regulatory Commission </a:t>
            </a:r>
            <a:r>
              <a:rPr kumimoji="1" lang="en-US" altLang="zh-CN" dirty="0">
                <a:latin typeface="Times" pitchFamily="2" charset="0"/>
              </a:rPr>
              <a:t>said the </a:t>
            </a:r>
            <a:r>
              <a:rPr kumimoji="1" lang="en-US" altLang="zh-CN" b="1" dirty="0">
                <a:latin typeface="Times" pitchFamily="2" charset="0"/>
              </a:rPr>
              <a:t>banking</a:t>
            </a:r>
            <a:r>
              <a:rPr kumimoji="1" lang="en-US" altLang="zh-CN" dirty="0">
                <a:latin typeface="Times" pitchFamily="2" charset="0"/>
              </a:rPr>
              <a:t> and </a:t>
            </a:r>
            <a:r>
              <a:rPr kumimoji="1" lang="en-US" altLang="zh-CN" b="1" dirty="0">
                <a:latin typeface="Times" pitchFamily="2" charset="0"/>
              </a:rPr>
              <a:t>commission</a:t>
            </a:r>
            <a:r>
              <a:rPr kumimoji="1" lang="en-US" altLang="zh-CN" dirty="0">
                <a:latin typeface="Times" pitchFamily="2" charset="0"/>
              </a:rPr>
              <a:t> will fully implement policies such as allowing </a:t>
            </a:r>
            <a:r>
              <a:rPr kumimoji="1" lang="en-US" altLang="zh-CN" b="1" dirty="0">
                <a:latin typeface="Times" pitchFamily="2" charset="0"/>
              </a:rPr>
              <a:t>SMEs</a:t>
            </a:r>
            <a:r>
              <a:rPr kumimoji="1" lang="en-US" altLang="zh-CN" dirty="0">
                <a:latin typeface="Times" pitchFamily="2" charset="0"/>
              </a:rPr>
              <a:t> to delay the repayment of capital and interest.</a:t>
            </a:r>
          </a:p>
          <a:p>
            <a:endParaRPr kumimoji="1" lang="en-US" altLang="zh-CN" dirty="0">
              <a:latin typeface="Times" pitchFamily="2" charset="0"/>
            </a:endParaRPr>
          </a:p>
        </p:txBody>
      </p:sp>
      <p:sp>
        <p:nvSpPr>
          <p:cNvPr id="14" name="矩形 13">
            <a:extLst>
              <a:ext uri="{FF2B5EF4-FFF2-40B4-BE49-F238E27FC236}">
                <a16:creationId xmlns:a16="http://schemas.microsoft.com/office/drawing/2014/main" xmlns="" id="{C1374F39-12C1-7542-BBFB-05B69EAA0F07}"/>
              </a:ext>
            </a:extLst>
          </p:cNvPr>
          <p:cNvSpPr/>
          <p:nvPr/>
        </p:nvSpPr>
        <p:spPr>
          <a:xfrm>
            <a:off x="1486740" y="2138542"/>
            <a:ext cx="7369736" cy="2505766"/>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59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xmlns="" id="{F3243C8E-80C2-374F-B8C9-B85F36B622F7}"/>
              </a:ext>
            </a:extLst>
          </p:cNvPr>
          <p:cNvSpPr>
            <a:spLocks noGrp="1"/>
          </p:cNvSpPr>
          <p:nvPr>
            <p:ph type="title"/>
          </p:nvPr>
        </p:nvSpPr>
        <p:spPr>
          <a:xfrm>
            <a:off x="494024" y="974277"/>
            <a:ext cx="8372163" cy="574183"/>
          </a:xfrm>
        </p:spPr>
        <p:txBody>
          <a:bodyPr/>
          <a:lstStyle/>
          <a:p>
            <a:r>
              <a:rPr lang="en-US" altLang="zh-CN" dirty="0"/>
              <a:t>Extractor-Abstractor Model</a:t>
            </a:r>
            <a:endParaRPr lang="zh-CN" altLang="en-US" dirty="0"/>
          </a:p>
        </p:txBody>
      </p:sp>
      <p:sp>
        <p:nvSpPr>
          <p:cNvPr id="6" name="流程图: 多文档 5"/>
          <p:cNvSpPr/>
          <p:nvPr/>
        </p:nvSpPr>
        <p:spPr>
          <a:xfrm>
            <a:off x="92592" y="2633472"/>
            <a:ext cx="1694688" cy="1597152"/>
          </a:xfrm>
          <a:prstGeom prst="flowChartMulti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75000"/>
                    <a:lumOff val="25000"/>
                  </a:schemeClr>
                </a:solidFill>
                <a:latin typeface="Times" pitchFamily="2" charset="0"/>
              </a:rPr>
              <a:t>Document</a:t>
            </a:r>
            <a:endParaRPr lang="zh-CN" altLang="en-US" sz="2400" dirty="0">
              <a:solidFill>
                <a:schemeClr val="tx1">
                  <a:lumMod val="75000"/>
                  <a:lumOff val="25000"/>
                </a:schemeClr>
              </a:solidFill>
              <a:latin typeface="Times" pitchFamily="2" charset="0"/>
            </a:endParaRPr>
          </a:p>
        </p:txBody>
      </p:sp>
      <p:sp>
        <p:nvSpPr>
          <p:cNvPr id="7" name="圆角矩形 6"/>
          <p:cNvSpPr/>
          <p:nvPr/>
        </p:nvSpPr>
        <p:spPr>
          <a:xfrm>
            <a:off x="2060448" y="2316480"/>
            <a:ext cx="1511808" cy="223113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Times" pitchFamily="2" charset="0"/>
              </a:rPr>
              <a:t>Extractor</a:t>
            </a:r>
            <a:endParaRPr lang="zh-CN" altLang="en-US" sz="2400" dirty="0">
              <a:solidFill>
                <a:schemeClr val="bg1"/>
              </a:solidFill>
              <a:latin typeface="Times" pitchFamily="2" charset="0"/>
            </a:endParaRPr>
          </a:p>
        </p:txBody>
      </p:sp>
      <p:sp>
        <p:nvSpPr>
          <p:cNvPr id="8" name="矩形 7"/>
          <p:cNvSpPr/>
          <p:nvPr/>
        </p:nvSpPr>
        <p:spPr>
          <a:xfrm>
            <a:off x="4901184" y="2340864"/>
            <a:ext cx="1987296" cy="426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75000"/>
                    <a:lumOff val="25000"/>
                  </a:schemeClr>
                </a:solidFill>
                <a:latin typeface="Times" pitchFamily="2" charset="0"/>
              </a:rPr>
              <a:t>Abstractor</a:t>
            </a:r>
            <a:endParaRPr lang="zh-CN" altLang="en-US" sz="2000" dirty="0">
              <a:solidFill>
                <a:schemeClr val="tx1">
                  <a:lumMod val="75000"/>
                  <a:lumOff val="25000"/>
                </a:schemeClr>
              </a:solidFill>
              <a:latin typeface="Times" pitchFamily="2" charset="0"/>
            </a:endParaRPr>
          </a:p>
        </p:txBody>
      </p:sp>
      <p:sp>
        <p:nvSpPr>
          <p:cNvPr id="11" name="矩形 10"/>
          <p:cNvSpPr/>
          <p:nvPr/>
        </p:nvSpPr>
        <p:spPr>
          <a:xfrm>
            <a:off x="4901184" y="2935224"/>
            <a:ext cx="1987296" cy="426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75000"/>
                    <a:lumOff val="25000"/>
                  </a:schemeClr>
                </a:solidFill>
                <a:latin typeface="Times" pitchFamily="2" charset="0"/>
              </a:rPr>
              <a:t>Abstractor</a:t>
            </a:r>
            <a:endParaRPr lang="zh-CN" altLang="en-US" dirty="0">
              <a:solidFill>
                <a:schemeClr val="tx1">
                  <a:lumMod val="75000"/>
                  <a:lumOff val="25000"/>
                </a:schemeClr>
              </a:solidFill>
              <a:latin typeface="Times" pitchFamily="2" charset="0"/>
            </a:endParaRPr>
          </a:p>
        </p:txBody>
      </p:sp>
      <p:sp>
        <p:nvSpPr>
          <p:cNvPr id="12" name="矩形 11"/>
          <p:cNvSpPr/>
          <p:nvPr/>
        </p:nvSpPr>
        <p:spPr>
          <a:xfrm>
            <a:off x="4901184" y="4120896"/>
            <a:ext cx="1987296" cy="426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75000"/>
                    <a:lumOff val="25000"/>
                  </a:schemeClr>
                </a:solidFill>
                <a:latin typeface="Times" pitchFamily="2" charset="0"/>
              </a:rPr>
              <a:t>Abstractor</a:t>
            </a:r>
            <a:endParaRPr lang="zh-CN" altLang="en-US" dirty="0">
              <a:solidFill>
                <a:schemeClr val="tx1">
                  <a:lumMod val="75000"/>
                  <a:lumOff val="25000"/>
                </a:schemeClr>
              </a:solidFill>
              <a:latin typeface="Times" pitchFamily="2" charset="0"/>
            </a:endParaRPr>
          </a:p>
        </p:txBody>
      </p:sp>
      <p:cxnSp>
        <p:nvCxnSpPr>
          <p:cNvPr id="14" name="直接箭头连接符 13"/>
          <p:cNvCxnSpPr>
            <a:endCxn id="8" idx="1"/>
          </p:cNvCxnSpPr>
          <p:nvPr/>
        </p:nvCxnSpPr>
        <p:spPr>
          <a:xfrm>
            <a:off x="3413760" y="2554224"/>
            <a:ext cx="14874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11" idx="1"/>
          </p:cNvCxnSpPr>
          <p:nvPr/>
        </p:nvCxnSpPr>
        <p:spPr>
          <a:xfrm flipV="1">
            <a:off x="3572256" y="3148584"/>
            <a:ext cx="1328928" cy="3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12" idx="1"/>
          </p:cNvCxnSpPr>
          <p:nvPr/>
        </p:nvCxnSpPr>
        <p:spPr>
          <a:xfrm>
            <a:off x="3572256" y="4334256"/>
            <a:ext cx="1328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 idx="3"/>
            <a:endCxn id="7" idx="1"/>
          </p:cNvCxnSpPr>
          <p:nvPr/>
        </p:nvCxnSpPr>
        <p:spPr>
          <a:xfrm>
            <a:off x="1787280" y="3432048"/>
            <a:ext cx="2731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888480" y="2512142"/>
            <a:ext cx="573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6888480" y="4320951"/>
            <a:ext cx="573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6888480" y="3139440"/>
            <a:ext cx="5730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3891812" y="2330375"/>
            <a:ext cx="724878" cy="400110"/>
          </a:xfrm>
          <a:prstGeom prst="rect">
            <a:avLst/>
          </a:prstGeom>
          <a:solidFill>
            <a:schemeClr val="bg1"/>
          </a:solidFill>
        </p:spPr>
        <p:txBody>
          <a:bodyPr wrap="none" rtlCol="0">
            <a:spAutoFit/>
          </a:bodyPr>
          <a:lstStyle/>
          <a:p>
            <a:r>
              <a:rPr lang="en-US" altLang="zh-CN" sz="2000" dirty="0">
                <a:solidFill>
                  <a:schemeClr val="tx1">
                    <a:lumMod val="75000"/>
                    <a:lumOff val="25000"/>
                  </a:schemeClr>
                </a:solidFill>
                <a:latin typeface="Times" pitchFamily="2" charset="0"/>
              </a:rPr>
              <a:t>Sent</a:t>
            </a:r>
            <a:r>
              <a:rPr lang="en-US" altLang="zh-CN" sz="2000" baseline="-25000" dirty="0">
                <a:solidFill>
                  <a:schemeClr val="tx1">
                    <a:lumMod val="75000"/>
                    <a:lumOff val="25000"/>
                  </a:schemeClr>
                </a:solidFill>
                <a:latin typeface="Times" pitchFamily="2" charset="0"/>
              </a:rPr>
              <a:t>1</a:t>
            </a:r>
            <a:endParaRPr lang="zh-CN" altLang="en-US" sz="2000" baseline="-25000" dirty="0">
              <a:solidFill>
                <a:schemeClr val="tx1">
                  <a:lumMod val="75000"/>
                  <a:lumOff val="25000"/>
                </a:schemeClr>
              </a:solidFill>
              <a:latin typeface="Times" pitchFamily="2" charset="0"/>
            </a:endParaRPr>
          </a:p>
        </p:txBody>
      </p:sp>
      <p:sp>
        <p:nvSpPr>
          <p:cNvPr id="28" name="文本框 27"/>
          <p:cNvSpPr txBox="1"/>
          <p:nvPr/>
        </p:nvSpPr>
        <p:spPr>
          <a:xfrm>
            <a:off x="3891812" y="2948529"/>
            <a:ext cx="718466" cy="400110"/>
          </a:xfrm>
          <a:prstGeom prst="rect">
            <a:avLst/>
          </a:prstGeom>
          <a:solidFill>
            <a:schemeClr val="bg1"/>
          </a:solidFill>
        </p:spPr>
        <p:txBody>
          <a:bodyPr wrap="none" rtlCol="0">
            <a:spAutoFit/>
          </a:bodyPr>
          <a:lstStyle/>
          <a:p>
            <a:r>
              <a:rPr lang="en-US" altLang="zh-CN" sz="2000" dirty="0">
                <a:solidFill>
                  <a:schemeClr val="tx1">
                    <a:lumMod val="75000"/>
                    <a:lumOff val="25000"/>
                  </a:schemeClr>
                </a:solidFill>
                <a:latin typeface="Times" pitchFamily="2" charset="0"/>
              </a:rPr>
              <a:t>Sent</a:t>
            </a:r>
            <a:r>
              <a:rPr lang="en-US" altLang="zh-CN" baseline="-25000" dirty="0"/>
              <a:t>2</a:t>
            </a:r>
            <a:endParaRPr lang="zh-CN" altLang="en-US" baseline="-25000" dirty="0"/>
          </a:p>
        </p:txBody>
      </p:sp>
      <p:sp>
        <p:nvSpPr>
          <p:cNvPr id="29" name="文本框 28"/>
          <p:cNvSpPr txBox="1"/>
          <p:nvPr/>
        </p:nvSpPr>
        <p:spPr>
          <a:xfrm>
            <a:off x="3906344" y="4120896"/>
            <a:ext cx="721672" cy="400110"/>
          </a:xfrm>
          <a:prstGeom prst="rect">
            <a:avLst/>
          </a:prstGeom>
          <a:solidFill>
            <a:schemeClr val="bg1"/>
          </a:solidFill>
        </p:spPr>
        <p:txBody>
          <a:bodyPr wrap="none" rtlCol="0">
            <a:spAutoFit/>
          </a:bodyPr>
          <a:lstStyle/>
          <a:p>
            <a:r>
              <a:rPr lang="en-US" altLang="zh-CN" sz="2000" dirty="0" err="1">
                <a:solidFill>
                  <a:schemeClr val="tx1">
                    <a:lumMod val="75000"/>
                    <a:lumOff val="25000"/>
                  </a:schemeClr>
                </a:solidFill>
                <a:latin typeface="Times" pitchFamily="2" charset="0"/>
              </a:rPr>
              <a:t>Sent</a:t>
            </a:r>
            <a:r>
              <a:rPr lang="en-US" altLang="zh-CN" baseline="-25000" dirty="0" err="1"/>
              <a:t>n</a:t>
            </a:r>
            <a:endParaRPr lang="zh-CN" altLang="en-US" baseline="-25000" dirty="0"/>
          </a:p>
        </p:txBody>
      </p:sp>
      <p:sp>
        <p:nvSpPr>
          <p:cNvPr id="30" name="文本框 29"/>
          <p:cNvSpPr txBox="1"/>
          <p:nvPr/>
        </p:nvSpPr>
        <p:spPr>
          <a:xfrm rot="5400000">
            <a:off x="4057709" y="3381047"/>
            <a:ext cx="421216" cy="523220"/>
          </a:xfrm>
          <a:prstGeom prst="rect">
            <a:avLst/>
          </a:prstGeom>
          <a:solidFill>
            <a:schemeClr val="bg1"/>
          </a:solidFill>
        </p:spPr>
        <p:txBody>
          <a:bodyPr wrap="square" rtlCol="0">
            <a:spAutoFit/>
          </a:bodyPr>
          <a:lstStyle/>
          <a:p>
            <a:r>
              <a:rPr lang="en-US" altLang="zh-CN" sz="2800" dirty="0">
                <a:solidFill>
                  <a:schemeClr val="tx1">
                    <a:lumMod val="75000"/>
                    <a:lumOff val="25000"/>
                  </a:schemeClr>
                </a:solidFill>
                <a:latin typeface="Times" pitchFamily="2" charset="0"/>
              </a:rPr>
              <a:t>…</a:t>
            </a:r>
            <a:endParaRPr lang="zh-CN" altLang="en-US" baseline="-25000" dirty="0"/>
          </a:p>
        </p:txBody>
      </p:sp>
      <p:sp>
        <p:nvSpPr>
          <p:cNvPr id="31" name="文本框 30"/>
          <p:cNvSpPr txBox="1"/>
          <p:nvPr/>
        </p:nvSpPr>
        <p:spPr>
          <a:xfrm rot="5400000">
            <a:off x="5714113" y="3381047"/>
            <a:ext cx="421216" cy="523220"/>
          </a:xfrm>
          <a:prstGeom prst="rect">
            <a:avLst/>
          </a:prstGeom>
          <a:solidFill>
            <a:schemeClr val="bg1"/>
          </a:solidFill>
        </p:spPr>
        <p:txBody>
          <a:bodyPr wrap="square" rtlCol="0">
            <a:spAutoFit/>
          </a:bodyPr>
          <a:lstStyle/>
          <a:p>
            <a:r>
              <a:rPr lang="en-US" altLang="zh-CN" sz="2800" dirty="0">
                <a:solidFill>
                  <a:schemeClr val="tx1">
                    <a:lumMod val="75000"/>
                    <a:lumOff val="25000"/>
                  </a:schemeClr>
                </a:solidFill>
                <a:latin typeface="Times" pitchFamily="2" charset="0"/>
              </a:rPr>
              <a:t>…</a:t>
            </a:r>
            <a:endParaRPr lang="zh-CN" altLang="en-US" baseline="-25000" dirty="0"/>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xmlns="" id="{A3FDFCEF-4291-3848-8106-CCFA98ABBB0A}"/>
                  </a:ext>
                </a:extLst>
              </p:cNvPr>
              <p:cNvSpPr txBox="1"/>
              <p:nvPr/>
            </p:nvSpPr>
            <p:spPr>
              <a:xfrm>
                <a:off x="7516038" y="2330888"/>
                <a:ext cx="406714" cy="304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a:latin typeface="Cambria Math"/>
                            </a:rPr>
                          </m:ctrlPr>
                        </m:sSubSupPr>
                        <m:e>
                          <m:r>
                            <a:rPr kumimoji="1" lang="en-US" altLang="zh-CN" i="1">
                              <a:latin typeface="Cambria Math" panose="02040503050406030204" pitchFamily="18" charset="0"/>
                            </a:rPr>
                            <m:t>𝑤</m:t>
                          </m:r>
                        </m:e>
                        <m:sub>
                          <m:r>
                            <a:rPr kumimoji="1" lang="en-US" altLang="zh-CN" i="1">
                              <a:latin typeface="Cambria Math" panose="02040503050406030204" pitchFamily="18" charset="0"/>
                            </a:rPr>
                            <m:t>1</m:t>
                          </m:r>
                        </m:sub>
                        <m:sup/>
                      </m:sSubSup>
                    </m:oMath>
                  </m:oMathPara>
                </a14:m>
                <a:endParaRPr kumimoji="1" lang="zh-CN" altLang="en-US" dirty="0">
                  <a:latin typeface="Times" pitchFamily="2" charset="0"/>
                </a:endParaRPr>
              </a:p>
            </p:txBody>
          </p:sp>
        </mc:Choice>
        <mc:Fallback xmlns="">
          <p:sp>
            <p:nvSpPr>
              <p:cNvPr id="40" name="文本框 39">
                <a:extLst>
                  <a:ext uri="{FF2B5EF4-FFF2-40B4-BE49-F238E27FC236}">
                    <a16:creationId xmlns:a16="http://schemas.microsoft.com/office/drawing/2014/main" xmlns="" xmlns:a14="http://schemas.microsoft.com/office/drawing/2010/main" id="{A3FDFCEF-4291-3848-8106-CCFA98ABBB0A}"/>
                  </a:ext>
                </a:extLst>
              </p:cNvPr>
              <p:cNvSpPr txBox="1">
                <a:spLocks noRot="1" noChangeAspect="1" noMove="1" noResize="1" noEditPoints="1" noAdjustHandles="1" noChangeArrowheads="1" noChangeShapeType="1" noTextEdit="1"/>
              </p:cNvSpPr>
              <p:nvPr/>
            </p:nvSpPr>
            <p:spPr>
              <a:xfrm>
                <a:off x="7516038" y="2330888"/>
                <a:ext cx="406714" cy="304699"/>
              </a:xfrm>
              <a:prstGeom prst="rect">
                <a:avLst/>
              </a:prstGeom>
              <a:blipFill rotWithShape="0">
                <a:blip r:embed="rId2"/>
                <a:stretch>
                  <a:fillRect l="-746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xmlns="" id="{C2F05EF3-6906-8742-A647-0EFD855A64DD}"/>
                  </a:ext>
                </a:extLst>
              </p:cNvPr>
              <p:cNvSpPr txBox="1"/>
              <p:nvPr/>
            </p:nvSpPr>
            <p:spPr>
              <a:xfrm>
                <a:off x="7917378" y="2337648"/>
                <a:ext cx="406714" cy="305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a:rPr>
                          </m:ctrlPr>
                        </m:sSubSupPr>
                        <m:e>
                          <m:r>
                            <a:rPr kumimoji="1" lang="en-US" altLang="zh-CN" i="1">
                              <a:latin typeface="Cambria Math" panose="02040503050406030204" pitchFamily="18" charset="0"/>
                            </a:rPr>
                            <m:t>𝑤</m:t>
                          </m:r>
                        </m:e>
                        <m:sub>
                          <m:r>
                            <a:rPr kumimoji="1" lang="en-US" altLang="zh-CN" i="1">
                              <a:latin typeface="Cambria Math" panose="02040503050406030204" pitchFamily="18" charset="0"/>
                            </a:rPr>
                            <m:t>2</m:t>
                          </m:r>
                        </m:sub>
                        <m:sup/>
                      </m:sSubSup>
                    </m:oMath>
                  </m:oMathPara>
                </a14:m>
                <a:endParaRPr kumimoji="1" lang="zh-CN" altLang="en-US" dirty="0">
                  <a:latin typeface="Times" pitchFamily="2" charset="0"/>
                </a:endParaRPr>
              </a:p>
            </p:txBody>
          </p:sp>
        </mc:Choice>
        <mc:Fallback xmlns="">
          <p:sp>
            <p:nvSpPr>
              <p:cNvPr id="41" name="文本框 40">
                <a:extLst>
                  <a:ext uri="{FF2B5EF4-FFF2-40B4-BE49-F238E27FC236}">
                    <a16:creationId xmlns:a16="http://schemas.microsoft.com/office/drawing/2014/main" xmlns="" xmlns:a14="http://schemas.microsoft.com/office/drawing/2010/main" id="{C2F05EF3-6906-8742-A647-0EFD855A64DD}"/>
                  </a:ext>
                </a:extLst>
              </p:cNvPr>
              <p:cNvSpPr txBox="1">
                <a:spLocks noRot="1" noChangeAspect="1" noMove="1" noResize="1" noEditPoints="1" noAdjustHandles="1" noChangeArrowheads="1" noChangeShapeType="1" noTextEdit="1"/>
              </p:cNvSpPr>
              <p:nvPr/>
            </p:nvSpPr>
            <p:spPr>
              <a:xfrm>
                <a:off x="7917378" y="2337648"/>
                <a:ext cx="406714" cy="305212"/>
              </a:xfrm>
              <a:prstGeom prst="rect">
                <a:avLst/>
              </a:prstGeom>
              <a:blipFill rotWithShape="0">
                <a:blip r:embed="rId3"/>
                <a:stretch>
                  <a:fillRect l="-7463" b="-17647"/>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xmlns="" id="{B5A099F8-1743-454F-9AED-058B70645B2E}"/>
              </a:ext>
            </a:extLst>
          </p:cNvPr>
          <p:cNvSpPr txBox="1"/>
          <p:nvPr/>
        </p:nvSpPr>
        <p:spPr>
          <a:xfrm>
            <a:off x="8673025" y="2407319"/>
            <a:ext cx="386324" cy="246221"/>
          </a:xfrm>
          <a:prstGeom prst="rect">
            <a:avLst/>
          </a:prstGeom>
          <a:noFill/>
        </p:spPr>
        <p:txBody>
          <a:bodyPr wrap="none" lIns="0" tIns="0" rIns="0" bIns="0" rtlCol="0" anchor="ctr">
            <a:spAutoFit/>
          </a:bodyPr>
          <a:lstStyle/>
          <a:p>
            <a:r>
              <a:rPr kumimoji="1" lang="en-US" altLang="zh-CN" sz="1600" dirty="0">
                <a:latin typeface="Times" pitchFamily="2" charset="0"/>
              </a:rPr>
              <a:t>EOS</a:t>
            </a:r>
            <a:endParaRPr kumimoji="1" lang="zh-CN" altLang="en-US" sz="1600" dirty="0">
              <a:latin typeface="Times" pitchFamily="2" charset="0"/>
            </a:endParaRPr>
          </a:p>
        </p:txBody>
      </p:sp>
      <p:sp>
        <p:nvSpPr>
          <p:cNvPr id="43" name="文本框 42"/>
          <p:cNvSpPr txBox="1"/>
          <p:nvPr/>
        </p:nvSpPr>
        <p:spPr>
          <a:xfrm>
            <a:off x="8263561" y="2337648"/>
            <a:ext cx="389850" cy="461665"/>
          </a:xfrm>
          <a:prstGeom prst="rect">
            <a:avLst/>
          </a:prstGeom>
          <a:noFill/>
        </p:spPr>
        <p:txBody>
          <a:bodyPr wrap="none" rtlCol="0">
            <a:spAutoFit/>
          </a:bodyPr>
          <a:lstStyle/>
          <a:p>
            <a:r>
              <a:rPr lang="en-US" altLang="zh-CN" sz="2400" b="1" dirty="0"/>
              <a:t>…</a:t>
            </a:r>
            <a:endParaRPr lang="zh-CN" altLang="en-US" sz="2400" b="1" dirty="0"/>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xmlns="" id="{C2F05EF3-6906-8742-A647-0EFD855A64DD}"/>
                  </a:ext>
                </a:extLst>
              </p:cNvPr>
              <p:cNvSpPr txBox="1"/>
              <p:nvPr/>
            </p:nvSpPr>
            <p:spPr>
              <a:xfrm>
                <a:off x="7897764" y="3016557"/>
                <a:ext cx="406714" cy="305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a:rPr>
                          </m:ctrlPr>
                        </m:sSubSupPr>
                        <m:e>
                          <m:r>
                            <a:rPr kumimoji="1" lang="en-US" altLang="zh-CN" i="1">
                              <a:latin typeface="Cambria Math" panose="02040503050406030204" pitchFamily="18" charset="0"/>
                            </a:rPr>
                            <m:t>𝑤</m:t>
                          </m:r>
                        </m:e>
                        <m:sub>
                          <m:r>
                            <a:rPr kumimoji="1" lang="en-US" altLang="zh-CN" i="1">
                              <a:latin typeface="Cambria Math" panose="02040503050406030204" pitchFamily="18" charset="0"/>
                            </a:rPr>
                            <m:t>2</m:t>
                          </m:r>
                        </m:sub>
                        <m:sup/>
                      </m:sSubSup>
                    </m:oMath>
                  </m:oMathPara>
                </a14:m>
                <a:endParaRPr kumimoji="1" lang="zh-CN" altLang="en-US" dirty="0">
                  <a:latin typeface="Times" pitchFamily="2" charset="0"/>
                </a:endParaRPr>
              </a:p>
            </p:txBody>
          </p:sp>
        </mc:Choice>
        <mc:Fallback xmlns="">
          <p:sp>
            <p:nvSpPr>
              <p:cNvPr id="44" name="文本框 43">
                <a:extLst>
                  <a:ext uri="{FF2B5EF4-FFF2-40B4-BE49-F238E27FC236}">
                    <a16:creationId xmlns:a16="http://schemas.microsoft.com/office/drawing/2014/main" xmlns="" xmlns:a14="http://schemas.microsoft.com/office/drawing/2010/main" id="{C2F05EF3-6906-8742-A647-0EFD855A64DD}"/>
                  </a:ext>
                </a:extLst>
              </p:cNvPr>
              <p:cNvSpPr txBox="1">
                <a:spLocks noRot="1" noChangeAspect="1" noMove="1" noResize="1" noEditPoints="1" noAdjustHandles="1" noChangeArrowheads="1" noChangeShapeType="1" noTextEdit="1"/>
              </p:cNvSpPr>
              <p:nvPr/>
            </p:nvSpPr>
            <p:spPr>
              <a:xfrm>
                <a:off x="7897764" y="3016557"/>
                <a:ext cx="406714" cy="305212"/>
              </a:xfrm>
              <a:prstGeom prst="rect">
                <a:avLst/>
              </a:prstGeom>
              <a:blipFill rotWithShape="0">
                <a:blip r:embed="rId4"/>
                <a:stretch>
                  <a:fillRect l="-7576" b="-18000"/>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xmlns="" id="{B5A099F8-1743-454F-9AED-058B70645B2E}"/>
              </a:ext>
            </a:extLst>
          </p:cNvPr>
          <p:cNvSpPr txBox="1"/>
          <p:nvPr/>
        </p:nvSpPr>
        <p:spPr>
          <a:xfrm>
            <a:off x="8653411" y="3086228"/>
            <a:ext cx="386324" cy="246221"/>
          </a:xfrm>
          <a:prstGeom prst="rect">
            <a:avLst/>
          </a:prstGeom>
          <a:noFill/>
        </p:spPr>
        <p:txBody>
          <a:bodyPr wrap="none" lIns="0" tIns="0" rIns="0" bIns="0" rtlCol="0" anchor="ctr">
            <a:spAutoFit/>
          </a:bodyPr>
          <a:lstStyle/>
          <a:p>
            <a:r>
              <a:rPr kumimoji="1" lang="en-US" altLang="zh-CN" sz="1600" dirty="0">
                <a:latin typeface="Times" pitchFamily="2" charset="0"/>
              </a:rPr>
              <a:t>EOS</a:t>
            </a:r>
            <a:endParaRPr kumimoji="1" lang="zh-CN" altLang="en-US" sz="1600" dirty="0">
              <a:latin typeface="Times" pitchFamily="2" charset="0"/>
            </a:endParaRPr>
          </a:p>
        </p:txBody>
      </p:sp>
      <p:sp>
        <p:nvSpPr>
          <p:cNvPr id="46" name="文本框 45"/>
          <p:cNvSpPr txBox="1"/>
          <p:nvPr/>
        </p:nvSpPr>
        <p:spPr>
          <a:xfrm>
            <a:off x="8243947" y="3016557"/>
            <a:ext cx="389850" cy="461665"/>
          </a:xfrm>
          <a:prstGeom prst="rect">
            <a:avLst/>
          </a:prstGeom>
          <a:noFill/>
        </p:spPr>
        <p:txBody>
          <a:bodyPr wrap="none" rtlCol="0">
            <a:spAutoFit/>
          </a:bodyPr>
          <a:lstStyle/>
          <a:p>
            <a:r>
              <a:rPr lang="en-US" altLang="zh-CN" sz="2400" b="1" dirty="0"/>
              <a:t>…</a:t>
            </a:r>
            <a:endParaRPr lang="zh-CN" altLang="en-US" sz="2400" b="1" dirty="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xmlns="" id="{A3FDFCEF-4291-3848-8106-CCFA98ABBB0A}"/>
                  </a:ext>
                </a:extLst>
              </p:cNvPr>
              <p:cNvSpPr txBox="1"/>
              <p:nvPr/>
            </p:nvSpPr>
            <p:spPr>
              <a:xfrm>
                <a:off x="7535587" y="3017070"/>
                <a:ext cx="406714" cy="304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a:latin typeface="Cambria Math"/>
                            </a:rPr>
                          </m:ctrlPr>
                        </m:sSubSupPr>
                        <m:e>
                          <m:r>
                            <a:rPr kumimoji="1" lang="en-US" altLang="zh-CN" i="1">
                              <a:latin typeface="Cambria Math" panose="02040503050406030204" pitchFamily="18" charset="0"/>
                            </a:rPr>
                            <m:t>𝑤</m:t>
                          </m:r>
                        </m:e>
                        <m:sub>
                          <m:r>
                            <a:rPr kumimoji="1" lang="en-US" altLang="zh-CN" i="1">
                              <a:latin typeface="Cambria Math" panose="02040503050406030204" pitchFamily="18" charset="0"/>
                            </a:rPr>
                            <m:t>1</m:t>
                          </m:r>
                        </m:sub>
                        <m:sup/>
                      </m:sSubSup>
                    </m:oMath>
                  </m:oMathPara>
                </a14:m>
                <a:endParaRPr kumimoji="1" lang="zh-CN" altLang="en-US" dirty="0">
                  <a:latin typeface="Times" pitchFamily="2" charset="0"/>
                </a:endParaRPr>
              </a:p>
            </p:txBody>
          </p:sp>
        </mc:Choice>
        <mc:Fallback xmlns="">
          <p:sp>
            <p:nvSpPr>
              <p:cNvPr id="47" name="文本框 46">
                <a:extLst>
                  <a:ext uri="{FF2B5EF4-FFF2-40B4-BE49-F238E27FC236}">
                    <a16:creationId xmlns:a16="http://schemas.microsoft.com/office/drawing/2014/main" xmlns="" xmlns:a14="http://schemas.microsoft.com/office/drawing/2010/main" id="{A3FDFCEF-4291-3848-8106-CCFA98ABBB0A}"/>
                  </a:ext>
                </a:extLst>
              </p:cNvPr>
              <p:cNvSpPr txBox="1">
                <a:spLocks noRot="1" noChangeAspect="1" noMove="1" noResize="1" noEditPoints="1" noAdjustHandles="1" noChangeArrowheads="1" noChangeShapeType="1" noTextEdit="1"/>
              </p:cNvSpPr>
              <p:nvPr/>
            </p:nvSpPr>
            <p:spPr>
              <a:xfrm>
                <a:off x="7535587" y="3017070"/>
                <a:ext cx="406714" cy="304699"/>
              </a:xfrm>
              <a:prstGeom prst="rect">
                <a:avLst/>
              </a:prstGeom>
              <a:blipFill rotWithShape="0">
                <a:blip r:embed="rId5"/>
                <a:stretch>
                  <a:fillRect l="-7463"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xmlns="" id="{C2F05EF3-6906-8742-A647-0EFD855A64DD}"/>
                  </a:ext>
                </a:extLst>
              </p:cNvPr>
              <p:cNvSpPr txBox="1"/>
              <p:nvPr/>
            </p:nvSpPr>
            <p:spPr>
              <a:xfrm>
                <a:off x="7917378" y="4128430"/>
                <a:ext cx="406714" cy="305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a:rPr>
                          </m:ctrlPr>
                        </m:sSubSupPr>
                        <m:e>
                          <m:r>
                            <a:rPr kumimoji="1" lang="en-US" altLang="zh-CN" i="1">
                              <a:latin typeface="Cambria Math" panose="02040503050406030204" pitchFamily="18" charset="0"/>
                            </a:rPr>
                            <m:t>𝑤</m:t>
                          </m:r>
                        </m:e>
                        <m:sub>
                          <m:r>
                            <a:rPr kumimoji="1" lang="en-US" altLang="zh-CN" i="1">
                              <a:latin typeface="Cambria Math" panose="02040503050406030204" pitchFamily="18" charset="0"/>
                            </a:rPr>
                            <m:t>2</m:t>
                          </m:r>
                        </m:sub>
                        <m:sup/>
                      </m:sSubSup>
                    </m:oMath>
                  </m:oMathPara>
                </a14:m>
                <a:endParaRPr kumimoji="1" lang="zh-CN" altLang="en-US" dirty="0">
                  <a:latin typeface="Times" pitchFamily="2" charset="0"/>
                </a:endParaRPr>
              </a:p>
            </p:txBody>
          </p:sp>
        </mc:Choice>
        <mc:Fallback xmlns="">
          <p:sp>
            <p:nvSpPr>
              <p:cNvPr id="48" name="文本框 47">
                <a:extLst>
                  <a:ext uri="{FF2B5EF4-FFF2-40B4-BE49-F238E27FC236}">
                    <a16:creationId xmlns:a16="http://schemas.microsoft.com/office/drawing/2014/main" xmlns="" xmlns:a14="http://schemas.microsoft.com/office/drawing/2010/main" id="{C2F05EF3-6906-8742-A647-0EFD855A64DD}"/>
                  </a:ext>
                </a:extLst>
              </p:cNvPr>
              <p:cNvSpPr txBox="1">
                <a:spLocks noRot="1" noChangeAspect="1" noMove="1" noResize="1" noEditPoints="1" noAdjustHandles="1" noChangeArrowheads="1" noChangeShapeType="1" noTextEdit="1"/>
              </p:cNvSpPr>
              <p:nvPr/>
            </p:nvSpPr>
            <p:spPr>
              <a:xfrm>
                <a:off x="7917378" y="4128430"/>
                <a:ext cx="406714" cy="305212"/>
              </a:xfrm>
              <a:prstGeom prst="rect">
                <a:avLst/>
              </a:prstGeom>
              <a:blipFill rotWithShape="0">
                <a:blip r:embed="rId6"/>
                <a:stretch>
                  <a:fillRect l="-7463" b="-20000"/>
                </a:stretch>
              </a:blipFill>
            </p:spPr>
            <p:txBody>
              <a:bodyPr/>
              <a:lstStyle/>
              <a:p>
                <a:r>
                  <a:rPr lang="zh-CN" altLang="en-US">
                    <a:noFill/>
                  </a:rPr>
                  <a:t> </a:t>
                </a:r>
              </a:p>
            </p:txBody>
          </p:sp>
        </mc:Fallback>
      </mc:AlternateContent>
      <p:sp>
        <p:nvSpPr>
          <p:cNvPr id="49" name="文本框 48">
            <a:extLst>
              <a:ext uri="{FF2B5EF4-FFF2-40B4-BE49-F238E27FC236}">
                <a16:creationId xmlns:a16="http://schemas.microsoft.com/office/drawing/2014/main" xmlns="" id="{B5A099F8-1743-454F-9AED-058B70645B2E}"/>
              </a:ext>
            </a:extLst>
          </p:cNvPr>
          <p:cNvSpPr txBox="1"/>
          <p:nvPr/>
        </p:nvSpPr>
        <p:spPr>
          <a:xfrm>
            <a:off x="8673025" y="4198101"/>
            <a:ext cx="386324" cy="246221"/>
          </a:xfrm>
          <a:prstGeom prst="rect">
            <a:avLst/>
          </a:prstGeom>
          <a:noFill/>
        </p:spPr>
        <p:txBody>
          <a:bodyPr wrap="none" lIns="0" tIns="0" rIns="0" bIns="0" rtlCol="0" anchor="ctr">
            <a:spAutoFit/>
          </a:bodyPr>
          <a:lstStyle/>
          <a:p>
            <a:r>
              <a:rPr kumimoji="1" lang="en-US" altLang="zh-CN" sz="1600" dirty="0">
                <a:latin typeface="Times" pitchFamily="2" charset="0"/>
              </a:rPr>
              <a:t>EOS</a:t>
            </a:r>
            <a:endParaRPr kumimoji="1" lang="zh-CN" altLang="en-US" sz="1600" dirty="0">
              <a:latin typeface="Times" pitchFamily="2" charset="0"/>
            </a:endParaRPr>
          </a:p>
        </p:txBody>
      </p:sp>
      <p:sp>
        <p:nvSpPr>
          <p:cNvPr id="50" name="文本框 49"/>
          <p:cNvSpPr txBox="1"/>
          <p:nvPr/>
        </p:nvSpPr>
        <p:spPr>
          <a:xfrm>
            <a:off x="8263561" y="4128430"/>
            <a:ext cx="389850" cy="461665"/>
          </a:xfrm>
          <a:prstGeom prst="rect">
            <a:avLst/>
          </a:prstGeom>
          <a:noFill/>
        </p:spPr>
        <p:txBody>
          <a:bodyPr wrap="none" rtlCol="0">
            <a:spAutoFit/>
          </a:bodyPr>
          <a:lstStyle/>
          <a:p>
            <a:r>
              <a:rPr lang="en-US" altLang="zh-CN" sz="2400" b="1" dirty="0"/>
              <a:t>…</a:t>
            </a:r>
            <a:endParaRPr lang="zh-CN" altLang="en-US" sz="2400" b="1" dirty="0"/>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xmlns="" id="{A3FDFCEF-4291-3848-8106-CCFA98ABBB0A}"/>
                  </a:ext>
                </a:extLst>
              </p:cNvPr>
              <p:cNvSpPr txBox="1"/>
              <p:nvPr/>
            </p:nvSpPr>
            <p:spPr>
              <a:xfrm>
                <a:off x="7555201" y="4128943"/>
                <a:ext cx="406714" cy="304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a:latin typeface="Cambria Math"/>
                            </a:rPr>
                          </m:ctrlPr>
                        </m:sSubSupPr>
                        <m:e>
                          <m:r>
                            <a:rPr kumimoji="1" lang="en-US" altLang="zh-CN" i="1">
                              <a:latin typeface="Cambria Math" panose="02040503050406030204" pitchFamily="18" charset="0"/>
                            </a:rPr>
                            <m:t>𝑤</m:t>
                          </m:r>
                        </m:e>
                        <m:sub>
                          <m:r>
                            <a:rPr kumimoji="1" lang="en-US" altLang="zh-CN" i="1">
                              <a:latin typeface="Cambria Math" panose="02040503050406030204" pitchFamily="18" charset="0"/>
                            </a:rPr>
                            <m:t>1</m:t>
                          </m:r>
                        </m:sub>
                        <m:sup/>
                      </m:sSubSup>
                    </m:oMath>
                  </m:oMathPara>
                </a14:m>
                <a:endParaRPr kumimoji="1" lang="zh-CN" altLang="en-US" dirty="0">
                  <a:latin typeface="Times" pitchFamily="2" charset="0"/>
                </a:endParaRPr>
              </a:p>
            </p:txBody>
          </p:sp>
        </mc:Choice>
        <mc:Fallback xmlns="">
          <p:sp>
            <p:nvSpPr>
              <p:cNvPr id="51" name="文本框 50">
                <a:extLst>
                  <a:ext uri="{FF2B5EF4-FFF2-40B4-BE49-F238E27FC236}">
                    <a16:creationId xmlns:a16="http://schemas.microsoft.com/office/drawing/2014/main" xmlns="" xmlns:a14="http://schemas.microsoft.com/office/drawing/2010/main" id="{A3FDFCEF-4291-3848-8106-CCFA98ABBB0A}"/>
                  </a:ext>
                </a:extLst>
              </p:cNvPr>
              <p:cNvSpPr txBox="1">
                <a:spLocks noRot="1" noChangeAspect="1" noMove="1" noResize="1" noEditPoints="1" noAdjustHandles="1" noChangeArrowheads="1" noChangeShapeType="1" noTextEdit="1"/>
              </p:cNvSpPr>
              <p:nvPr/>
            </p:nvSpPr>
            <p:spPr>
              <a:xfrm>
                <a:off x="7555201" y="4128943"/>
                <a:ext cx="406714" cy="304699"/>
              </a:xfrm>
              <a:prstGeom prst="rect">
                <a:avLst/>
              </a:prstGeom>
              <a:blipFill rotWithShape="0">
                <a:blip r:embed="rId7"/>
                <a:stretch>
                  <a:fillRect l="-7463" b="-20000"/>
                </a:stretch>
              </a:blipFill>
            </p:spPr>
            <p:txBody>
              <a:bodyPr/>
              <a:lstStyle/>
              <a:p>
                <a:r>
                  <a:rPr lang="zh-CN" altLang="en-US">
                    <a:noFill/>
                  </a:rPr>
                  <a:t> </a:t>
                </a:r>
              </a:p>
            </p:txBody>
          </p:sp>
        </mc:Fallback>
      </mc:AlternateContent>
      <p:sp>
        <p:nvSpPr>
          <p:cNvPr id="52" name="文本框 51"/>
          <p:cNvSpPr txBox="1"/>
          <p:nvPr/>
        </p:nvSpPr>
        <p:spPr>
          <a:xfrm>
            <a:off x="5175725" y="1718620"/>
            <a:ext cx="1438214" cy="461665"/>
          </a:xfrm>
          <a:prstGeom prst="rect">
            <a:avLst/>
          </a:prstGeom>
          <a:noFill/>
        </p:spPr>
        <p:txBody>
          <a:bodyPr wrap="none" rtlCol="0">
            <a:spAutoFit/>
          </a:bodyPr>
          <a:lstStyle/>
          <a:p>
            <a:r>
              <a:rPr lang="en-US" altLang="zh-CN" sz="2400" dirty="0">
                <a:solidFill>
                  <a:schemeClr val="tx1">
                    <a:lumMod val="75000"/>
                    <a:lumOff val="25000"/>
                  </a:schemeClr>
                </a:solidFill>
                <a:latin typeface="Times" pitchFamily="2" charset="0"/>
              </a:rPr>
              <a:t>In parallel</a:t>
            </a:r>
            <a:endParaRPr lang="zh-CN" altLang="en-US" sz="2400" dirty="0">
              <a:solidFill>
                <a:schemeClr val="tx1">
                  <a:lumMod val="75000"/>
                  <a:lumOff val="25000"/>
                </a:schemeClr>
              </a:solidFill>
              <a:latin typeface="Times" pitchFamily="2" charset="0"/>
            </a:endParaRPr>
          </a:p>
        </p:txBody>
      </p:sp>
      <p:sp>
        <p:nvSpPr>
          <p:cNvPr id="53" name="文本框 52"/>
          <p:cNvSpPr txBox="1"/>
          <p:nvPr/>
        </p:nvSpPr>
        <p:spPr>
          <a:xfrm>
            <a:off x="2404134" y="5249180"/>
            <a:ext cx="4770858" cy="461665"/>
          </a:xfrm>
          <a:prstGeom prst="rect">
            <a:avLst/>
          </a:prstGeom>
          <a:noFill/>
        </p:spPr>
        <p:txBody>
          <a:bodyPr wrap="none" rtlCol="0">
            <a:spAutoFit/>
          </a:bodyPr>
          <a:lstStyle/>
          <a:p>
            <a:r>
              <a:rPr lang="en-US" altLang="zh-CN" sz="2400" dirty="0">
                <a:solidFill>
                  <a:schemeClr val="tx1">
                    <a:lumMod val="75000"/>
                    <a:lumOff val="25000"/>
                  </a:schemeClr>
                </a:solidFill>
                <a:latin typeface="Times" pitchFamily="2" charset="0"/>
              </a:rPr>
              <a:t>Create Pseudo Summary for training</a:t>
            </a:r>
            <a:endParaRPr lang="zh-CN" altLang="en-US" sz="2400" dirty="0">
              <a:solidFill>
                <a:schemeClr val="tx1">
                  <a:lumMod val="75000"/>
                  <a:lumOff val="25000"/>
                </a:schemeClr>
              </a:solidFill>
              <a:latin typeface="Times" pitchFamily="2" charset="0"/>
            </a:endParaRPr>
          </a:p>
        </p:txBody>
      </p:sp>
      <p:sp>
        <p:nvSpPr>
          <p:cNvPr id="54" name="矩形 53"/>
          <p:cNvSpPr/>
          <p:nvPr/>
        </p:nvSpPr>
        <p:spPr>
          <a:xfrm>
            <a:off x="3767328" y="1959865"/>
            <a:ext cx="912777" cy="2879017"/>
          </a:xfrm>
          <a:prstGeom prst="rect">
            <a:avLst/>
          </a:prstGeom>
          <a:noFill/>
          <a:ln w="19050">
            <a:solidFill>
              <a:schemeClr val="accent3">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sysDash"/>
              </a:ln>
            </a:endParaRPr>
          </a:p>
        </p:txBody>
      </p:sp>
    </p:spTree>
    <p:extLst>
      <p:ext uri="{BB962C8B-B14F-4D97-AF65-F5344CB8AC3E}">
        <p14:creationId xmlns:p14="http://schemas.microsoft.com/office/powerpoint/2010/main" val="12765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childTnLst>
                                    <p:set>
                                      <p:cBhvr>
                                        <p:cTn id="79"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27" grpId="0" animBg="1"/>
      <p:bldP spid="28" grpId="0" animBg="1"/>
      <p:bldP spid="29" grpId="0" animBg="1"/>
      <p:bldP spid="30" grpId="0" animBg="1"/>
      <p:bldP spid="31" grpId="0" animBg="1"/>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Task Description</a:t>
            </a:r>
            <a:endParaRPr lang="zh-CN" altLang="en-US" sz="2400" dirty="0">
              <a:solidFill>
                <a:schemeClr val="tx1">
                  <a:lumMod val="75000"/>
                  <a:lumOff val="25000"/>
                </a:schemeClr>
              </a:solidFill>
              <a:latin typeface="Times" pitchFamily="2" charset="0"/>
            </a:endParaRP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Motivation</a:t>
            </a:r>
            <a:endParaRPr lang="zh-CN" altLang="en-US" sz="2400" dirty="0">
              <a:solidFill>
                <a:schemeClr val="tx1">
                  <a:lumMod val="75000"/>
                  <a:lumOff val="25000"/>
                </a:schemeClr>
              </a:solidFill>
              <a:latin typeface="Times" pitchFamily="2" charset="0"/>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Approach</a:t>
            </a:r>
            <a:endParaRPr lang="zh-CN" altLang="en-US" sz="2400" dirty="0">
              <a:solidFill>
                <a:schemeClr val="tx1">
                  <a:lumMod val="75000"/>
                  <a:lumOff val="25000"/>
                </a:schemeClr>
              </a:solidFill>
              <a:latin typeface="Times" pitchFamily="2" charset="0"/>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Evaluation</a:t>
            </a:r>
            <a:endParaRPr lang="zh-CN" altLang="en-US" sz="2400" dirty="0">
              <a:solidFill>
                <a:schemeClr val="tx1">
                  <a:lumMod val="75000"/>
                  <a:lumOff val="25000"/>
                </a:schemeClr>
              </a:solidFill>
              <a:latin typeface="Times" pitchFamily="2" charset="0"/>
            </a:endParaRPr>
          </a:p>
        </p:txBody>
      </p:sp>
    </p:spTree>
    <p:extLst>
      <p:ext uri="{BB962C8B-B14F-4D97-AF65-F5344CB8AC3E}">
        <p14:creationId xmlns:p14="http://schemas.microsoft.com/office/powerpoint/2010/main" val="480937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17AFB0-4865-A54F-B679-7AC8F563AC43}"/>
              </a:ext>
            </a:extLst>
          </p:cNvPr>
          <p:cNvSpPr>
            <a:spLocks noGrp="1"/>
          </p:cNvSpPr>
          <p:nvPr>
            <p:ph type="title"/>
          </p:nvPr>
        </p:nvSpPr>
        <p:spPr>
          <a:xfrm>
            <a:off x="116072" y="815781"/>
            <a:ext cx="8372163" cy="574183"/>
          </a:xfrm>
        </p:spPr>
        <p:txBody>
          <a:bodyPr>
            <a:normAutofit fontScale="90000"/>
          </a:bodyPr>
          <a:lstStyle/>
          <a:p>
            <a:r>
              <a:rPr kumimoji="1" lang="en-US" altLang="zh-CN" dirty="0"/>
              <a:t>Approach– Create set-level pseudo summaries</a:t>
            </a:r>
            <a:endParaRPr kumimoji="1" lang="zh-CN" altLang="en-US" dirty="0"/>
          </a:p>
        </p:txBody>
      </p:sp>
      <p:sp>
        <p:nvSpPr>
          <p:cNvPr id="34" name="文本框 33"/>
          <p:cNvSpPr txBox="1"/>
          <p:nvPr/>
        </p:nvSpPr>
        <p:spPr>
          <a:xfrm>
            <a:off x="116072" y="5813440"/>
            <a:ext cx="2967479" cy="369332"/>
          </a:xfrm>
          <a:prstGeom prst="rect">
            <a:avLst/>
          </a:prstGeom>
          <a:noFill/>
        </p:spPr>
        <p:txBody>
          <a:bodyPr wrap="none" rtlCol="0">
            <a:spAutoFit/>
          </a:bodyPr>
          <a:lstStyle/>
          <a:p>
            <a:r>
              <a:rPr lang="en-US" altLang="zh-CN" dirty="0">
                <a:latin typeface="Times" pitchFamily="2" charset="0"/>
              </a:rPr>
              <a:t>Selected Document Sentences</a:t>
            </a:r>
            <a:endParaRPr lang="zh-CN" altLang="en-US" dirty="0">
              <a:latin typeface="Times" pitchFamily="2" charset="0"/>
            </a:endParaRPr>
          </a:p>
        </p:txBody>
      </p:sp>
      <p:sp>
        <p:nvSpPr>
          <p:cNvPr id="35" name="文本框 34"/>
          <p:cNvSpPr txBox="1"/>
          <p:nvPr/>
        </p:nvSpPr>
        <p:spPr>
          <a:xfrm>
            <a:off x="3489830" y="1679024"/>
            <a:ext cx="2114681" cy="369332"/>
          </a:xfrm>
          <a:prstGeom prst="rect">
            <a:avLst/>
          </a:prstGeom>
          <a:noFill/>
        </p:spPr>
        <p:txBody>
          <a:bodyPr wrap="none" rtlCol="0">
            <a:spAutoFit/>
          </a:bodyPr>
          <a:lstStyle/>
          <a:p>
            <a:r>
              <a:rPr lang="en-US" altLang="zh-CN" dirty="0">
                <a:latin typeface="Times" pitchFamily="2" charset="0"/>
              </a:rPr>
              <a:t>1. Keywords overlap</a:t>
            </a:r>
          </a:p>
        </p:txBody>
      </p:sp>
      <p:sp>
        <p:nvSpPr>
          <p:cNvPr id="25" name="矩形 24"/>
          <p:cNvSpPr/>
          <p:nvPr/>
        </p:nvSpPr>
        <p:spPr>
          <a:xfrm>
            <a:off x="259458" y="2210670"/>
            <a:ext cx="2579267" cy="48043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pitchFamily="2" charset="0"/>
              </a:rPr>
              <a:t>d</a:t>
            </a:r>
            <a:r>
              <a:rPr lang="en-US" altLang="zh-CN" baseline="-25000" dirty="0">
                <a:solidFill>
                  <a:schemeClr val="tx1"/>
                </a:solidFill>
                <a:latin typeface="Times" pitchFamily="2" charset="0"/>
              </a:rPr>
              <a:t>1</a:t>
            </a:r>
            <a:endParaRPr lang="zh-CN" altLang="en-US" baseline="-25000" dirty="0">
              <a:solidFill>
                <a:schemeClr val="tx1"/>
              </a:solidFill>
              <a:latin typeface="Times" pitchFamily="2" charset="0"/>
            </a:endParaRPr>
          </a:p>
        </p:txBody>
      </p:sp>
      <p:sp>
        <p:nvSpPr>
          <p:cNvPr id="26" name="矩形 25"/>
          <p:cNvSpPr/>
          <p:nvPr/>
        </p:nvSpPr>
        <p:spPr>
          <a:xfrm>
            <a:off x="259457" y="3632009"/>
            <a:ext cx="2579267" cy="48043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pitchFamily="2" charset="0"/>
              </a:rPr>
              <a:t>d</a:t>
            </a:r>
            <a:r>
              <a:rPr lang="en-US" altLang="zh-CN" baseline="-25000" dirty="0">
                <a:solidFill>
                  <a:schemeClr val="tx1"/>
                </a:solidFill>
                <a:latin typeface="Times" pitchFamily="2" charset="0"/>
              </a:rPr>
              <a:t>3</a:t>
            </a:r>
            <a:endParaRPr lang="zh-CN" altLang="en-US" dirty="0"/>
          </a:p>
        </p:txBody>
      </p:sp>
      <p:sp>
        <p:nvSpPr>
          <p:cNvPr id="27" name="矩形 26"/>
          <p:cNvSpPr/>
          <p:nvPr/>
        </p:nvSpPr>
        <p:spPr>
          <a:xfrm>
            <a:off x="259455" y="5378768"/>
            <a:ext cx="2579267" cy="48043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Times" pitchFamily="2" charset="0"/>
              </a:rPr>
              <a:t>d</a:t>
            </a:r>
            <a:r>
              <a:rPr lang="en-US" altLang="zh-CN" baseline="-25000" dirty="0" err="1">
                <a:solidFill>
                  <a:schemeClr val="tx1"/>
                </a:solidFill>
                <a:latin typeface="Times" pitchFamily="2" charset="0"/>
              </a:rPr>
              <a:t>n</a:t>
            </a:r>
            <a:endParaRPr lang="zh-CN" altLang="en-US" dirty="0"/>
          </a:p>
        </p:txBody>
      </p:sp>
      <p:sp>
        <p:nvSpPr>
          <p:cNvPr id="28" name="左大括号 27"/>
          <p:cNvSpPr/>
          <p:nvPr/>
        </p:nvSpPr>
        <p:spPr>
          <a:xfrm flipH="1">
            <a:off x="2891819" y="2401440"/>
            <a:ext cx="544110" cy="8280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文本框 30"/>
          <p:cNvSpPr txBox="1"/>
          <p:nvPr/>
        </p:nvSpPr>
        <p:spPr>
          <a:xfrm>
            <a:off x="1264448" y="3938399"/>
            <a:ext cx="569280" cy="670240"/>
          </a:xfrm>
          <a:prstGeom prst="rect">
            <a:avLst/>
          </a:prstGeom>
          <a:noFill/>
        </p:spPr>
        <p:txBody>
          <a:bodyPr wrap="none" rtlCol="0">
            <a:spAutoFit/>
          </a:bodyPr>
          <a:lstStyle/>
          <a:p>
            <a:r>
              <a:rPr lang="en-US" altLang="zh-CN" sz="3600" dirty="0"/>
              <a:t>…</a:t>
            </a:r>
            <a:endParaRPr lang="zh-CN" altLang="en-US" sz="3600" dirty="0"/>
          </a:p>
        </p:txBody>
      </p:sp>
      <p:cxnSp>
        <p:nvCxnSpPr>
          <p:cNvPr id="40" name="直接箭头连接符 39"/>
          <p:cNvCxnSpPr>
            <a:stCxn id="28" idx="1"/>
            <a:endCxn id="21" idx="1"/>
          </p:cNvCxnSpPr>
          <p:nvPr/>
        </p:nvCxnSpPr>
        <p:spPr>
          <a:xfrm>
            <a:off x="3435929" y="2815479"/>
            <a:ext cx="2486493" cy="409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5500403" y="5388036"/>
            <a:ext cx="3339376" cy="369332"/>
          </a:xfrm>
          <a:prstGeom prst="rect">
            <a:avLst/>
          </a:prstGeom>
          <a:noFill/>
        </p:spPr>
        <p:txBody>
          <a:bodyPr wrap="none" rtlCol="0">
            <a:spAutoFit/>
          </a:bodyPr>
          <a:lstStyle/>
          <a:p>
            <a:r>
              <a:rPr lang="en-US" altLang="zh-CN" dirty="0">
                <a:latin typeface="Times" pitchFamily="2" charset="0"/>
              </a:rPr>
              <a:t>Ground-truth Summary Sentences</a:t>
            </a:r>
            <a:endParaRPr lang="zh-CN" altLang="en-US" dirty="0">
              <a:latin typeface="Times" pitchFamily="2" charset="0"/>
            </a:endParaRPr>
          </a:p>
        </p:txBody>
      </p:sp>
      <p:sp>
        <p:nvSpPr>
          <p:cNvPr id="64" name="文本框 63"/>
          <p:cNvSpPr txBox="1"/>
          <p:nvPr/>
        </p:nvSpPr>
        <p:spPr>
          <a:xfrm>
            <a:off x="3616554" y="2009004"/>
            <a:ext cx="1883849" cy="369332"/>
          </a:xfrm>
          <a:prstGeom prst="rect">
            <a:avLst/>
          </a:prstGeom>
          <a:noFill/>
        </p:spPr>
        <p:txBody>
          <a:bodyPr wrap="none" rtlCol="0">
            <a:spAutoFit/>
          </a:bodyPr>
          <a:lstStyle/>
          <a:p>
            <a:r>
              <a:rPr lang="en-US" altLang="zh-CN" dirty="0">
                <a:latin typeface="Times" pitchFamily="2" charset="0"/>
              </a:rPr>
              <a:t>2. Most similar to </a:t>
            </a:r>
            <a:endParaRPr lang="zh-CN" altLang="en-US" dirty="0">
              <a:latin typeface="Times" pitchFamily="2" charset="0"/>
            </a:endParaRPr>
          </a:p>
        </p:txBody>
      </p:sp>
      <p:sp>
        <p:nvSpPr>
          <p:cNvPr id="20" name="矩形 19"/>
          <p:cNvSpPr/>
          <p:nvPr/>
        </p:nvSpPr>
        <p:spPr>
          <a:xfrm>
            <a:off x="259457" y="2938789"/>
            <a:ext cx="2579267" cy="48043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pitchFamily="2" charset="0"/>
              </a:rPr>
              <a:t>d</a:t>
            </a:r>
            <a:r>
              <a:rPr lang="en-US" altLang="zh-CN" baseline="-25000" dirty="0">
                <a:solidFill>
                  <a:schemeClr val="tx1"/>
                </a:solidFill>
                <a:latin typeface="Times" pitchFamily="2" charset="0"/>
              </a:rPr>
              <a:t>2</a:t>
            </a:r>
            <a:endParaRPr lang="zh-CN" altLang="en-US" baseline="-25000" dirty="0">
              <a:solidFill>
                <a:schemeClr val="tx1"/>
              </a:solidFill>
              <a:latin typeface="Times" pitchFamily="2" charset="0"/>
            </a:endParaRPr>
          </a:p>
        </p:txBody>
      </p:sp>
      <p:sp>
        <p:nvSpPr>
          <p:cNvPr id="21" name="矩形 20"/>
          <p:cNvSpPr/>
          <p:nvPr/>
        </p:nvSpPr>
        <p:spPr>
          <a:xfrm>
            <a:off x="5922422" y="2984634"/>
            <a:ext cx="2579267" cy="48043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pitchFamily="2" charset="0"/>
              </a:rPr>
              <a:t>s</a:t>
            </a:r>
            <a:r>
              <a:rPr lang="en-US" altLang="zh-CN" baseline="-25000" dirty="0">
                <a:solidFill>
                  <a:schemeClr val="tx1"/>
                </a:solidFill>
                <a:latin typeface="Times" pitchFamily="2" charset="0"/>
              </a:rPr>
              <a:t>1</a:t>
            </a:r>
            <a:endParaRPr lang="zh-CN" altLang="en-US" baseline="-25000" dirty="0">
              <a:solidFill>
                <a:schemeClr val="tx1"/>
              </a:solidFill>
              <a:latin typeface="Times" pitchFamily="2" charset="0"/>
            </a:endParaRPr>
          </a:p>
        </p:txBody>
      </p:sp>
      <p:sp>
        <p:nvSpPr>
          <p:cNvPr id="22" name="矩形 21"/>
          <p:cNvSpPr/>
          <p:nvPr/>
        </p:nvSpPr>
        <p:spPr>
          <a:xfrm>
            <a:off x="5922422" y="4457503"/>
            <a:ext cx="2579267" cy="48043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pitchFamily="2" charset="0"/>
              </a:rPr>
              <a:t>s</a:t>
            </a:r>
            <a:r>
              <a:rPr lang="en-US" altLang="zh-CN" baseline="-25000" dirty="0">
                <a:solidFill>
                  <a:schemeClr val="tx1"/>
                </a:solidFill>
                <a:latin typeface="Times" pitchFamily="2" charset="0"/>
              </a:rPr>
              <a:t>3</a:t>
            </a:r>
            <a:endParaRPr lang="zh-CN" altLang="en-US" dirty="0"/>
          </a:p>
        </p:txBody>
      </p:sp>
      <p:sp>
        <p:nvSpPr>
          <p:cNvPr id="32" name="矩形 31"/>
          <p:cNvSpPr/>
          <p:nvPr/>
        </p:nvSpPr>
        <p:spPr>
          <a:xfrm>
            <a:off x="5922421" y="3751757"/>
            <a:ext cx="2579267" cy="480434"/>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pitchFamily="2" charset="0"/>
              </a:rPr>
              <a:t>s</a:t>
            </a:r>
            <a:r>
              <a:rPr lang="en-US" altLang="zh-CN" baseline="-25000" dirty="0">
                <a:solidFill>
                  <a:schemeClr val="tx1"/>
                </a:solidFill>
                <a:latin typeface="Times" pitchFamily="2" charset="0"/>
              </a:rPr>
              <a:t>2</a:t>
            </a:r>
            <a:endParaRPr lang="zh-CN" altLang="en-US" baseline="-25000" dirty="0">
              <a:solidFill>
                <a:schemeClr val="tx1"/>
              </a:solidFill>
              <a:latin typeface="Times" pitchFamily="2" charset="0"/>
            </a:endParaRPr>
          </a:p>
        </p:txBody>
      </p:sp>
      <p:sp>
        <p:nvSpPr>
          <p:cNvPr id="19" name="矩形 18"/>
          <p:cNvSpPr/>
          <p:nvPr/>
        </p:nvSpPr>
        <p:spPr>
          <a:xfrm>
            <a:off x="259455" y="4588753"/>
            <a:ext cx="2579267" cy="44905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pitchFamily="2" charset="0"/>
              </a:rPr>
              <a:t>d</a:t>
            </a:r>
            <a:r>
              <a:rPr lang="en-US" altLang="zh-CN" baseline="-25000" dirty="0">
                <a:solidFill>
                  <a:schemeClr val="tx1"/>
                </a:solidFill>
                <a:latin typeface="Times" pitchFamily="2" charset="0"/>
              </a:rPr>
              <a:t>i</a:t>
            </a:r>
            <a:endParaRPr lang="zh-CN" altLang="en-US" dirty="0"/>
          </a:p>
        </p:txBody>
      </p:sp>
      <p:sp>
        <p:nvSpPr>
          <p:cNvPr id="23" name="文本框 22"/>
          <p:cNvSpPr txBox="1"/>
          <p:nvPr/>
        </p:nvSpPr>
        <p:spPr>
          <a:xfrm>
            <a:off x="1278339" y="4825975"/>
            <a:ext cx="569280" cy="670240"/>
          </a:xfrm>
          <a:prstGeom prst="rect">
            <a:avLst/>
          </a:prstGeom>
          <a:noFill/>
        </p:spPr>
        <p:txBody>
          <a:bodyPr wrap="none" rtlCol="0">
            <a:spAutoFit/>
          </a:bodyPr>
          <a:lstStyle/>
          <a:p>
            <a:r>
              <a:rPr lang="en-US" altLang="zh-CN" sz="3600" dirty="0"/>
              <a:t>…</a:t>
            </a:r>
            <a:endParaRPr lang="zh-CN" altLang="en-US" sz="3600" dirty="0"/>
          </a:p>
        </p:txBody>
      </p:sp>
      <p:sp>
        <p:nvSpPr>
          <p:cNvPr id="24" name="左大括号 23"/>
          <p:cNvSpPr/>
          <p:nvPr/>
        </p:nvSpPr>
        <p:spPr>
          <a:xfrm flipH="1">
            <a:off x="2891819" y="3224852"/>
            <a:ext cx="544110" cy="7490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0" name="直接箭头连接符 29"/>
          <p:cNvCxnSpPr/>
          <p:nvPr/>
        </p:nvCxnSpPr>
        <p:spPr>
          <a:xfrm>
            <a:off x="3489024" y="3599165"/>
            <a:ext cx="2486493" cy="409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左大括号 35"/>
          <p:cNvSpPr/>
          <p:nvPr/>
        </p:nvSpPr>
        <p:spPr>
          <a:xfrm flipH="1">
            <a:off x="2838721" y="2401441"/>
            <a:ext cx="624156" cy="15724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7" name="直接箭头连接符 36"/>
          <p:cNvCxnSpPr>
            <a:stCxn id="36" idx="1"/>
            <a:endCxn id="38" idx="1"/>
          </p:cNvCxnSpPr>
          <p:nvPr/>
        </p:nvCxnSpPr>
        <p:spPr>
          <a:xfrm>
            <a:off x="3462877" y="3187665"/>
            <a:ext cx="1862335" cy="422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左大括号 37"/>
          <p:cNvSpPr/>
          <p:nvPr/>
        </p:nvSpPr>
        <p:spPr>
          <a:xfrm rot="10800000" flipH="1">
            <a:off x="5325212" y="3188226"/>
            <a:ext cx="597209" cy="783097"/>
          </a:xfrm>
          <a:prstGeom prst="leftBrace">
            <a:avLst>
              <a:gd name="adj1" fmla="val 8333"/>
              <a:gd name="adj2" fmla="val 461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左大括号 38"/>
          <p:cNvSpPr/>
          <p:nvPr/>
        </p:nvSpPr>
        <p:spPr>
          <a:xfrm flipH="1">
            <a:off x="2838721" y="4868775"/>
            <a:ext cx="704718" cy="8280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1" name="直接箭头连接符 40"/>
          <p:cNvCxnSpPr>
            <a:stCxn id="39" idx="1"/>
          </p:cNvCxnSpPr>
          <p:nvPr/>
        </p:nvCxnSpPr>
        <p:spPr>
          <a:xfrm flipV="1">
            <a:off x="3543439" y="4828429"/>
            <a:ext cx="2378982" cy="454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30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par>
                                <p:cTn id="16" presetID="22" presetClass="entr" presetSubtype="8"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22" presetClass="entr" presetSubtype="8"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22" presetClass="entr" presetSubtype="8"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par>
                                <p:cTn id="40" presetID="22" presetClass="entr" presetSubtype="8"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7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500"/>
                                        <p:tgtEl>
                                          <p:spTgt spid="39"/>
                                        </p:tgtEl>
                                      </p:cBhvr>
                                    </p:animEffect>
                                  </p:childTnLst>
                                </p:cTn>
                              </p:par>
                              <p:par>
                                <p:cTn id="51" presetID="22" presetClass="entr" presetSubtype="8"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8" grpId="0" animBg="1"/>
      <p:bldP spid="28" grpId="1" animBg="1"/>
      <p:bldP spid="64" grpId="0"/>
      <p:bldP spid="24" grpId="0" animBg="1"/>
      <p:bldP spid="24" grpId="1" animBg="1"/>
      <p:bldP spid="36" grpId="0" animBg="1"/>
      <p:bldP spid="38" grpId="0" animBg="1"/>
      <p:bldP spid="3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17AFB0-4865-A54F-B679-7AC8F563AC43}"/>
              </a:ext>
            </a:extLst>
          </p:cNvPr>
          <p:cNvSpPr>
            <a:spLocks noGrp="1"/>
          </p:cNvSpPr>
          <p:nvPr>
            <p:ph type="title"/>
          </p:nvPr>
        </p:nvSpPr>
        <p:spPr>
          <a:xfrm>
            <a:off x="150787" y="904050"/>
            <a:ext cx="8372163" cy="574183"/>
          </a:xfrm>
        </p:spPr>
        <p:txBody>
          <a:bodyPr/>
          <a:lstStyle/>
          <a:p>
            <a:r>
              <a:rPr kumimoji="1" lang="en-US" altLang="zh-CN" dirty="0"/>
              <a:t>Approach– Keyword-based extractor</a:t>
            </a:r>
            <a:endParaRPr kumimoji="1" lang="zh-CN" altLang="en-US" dirty="0"/>
          </a:p>
        </p:txBody>
      </p:sp>
      <p:grpSp>
        <p:nvGrpSpPr>
          <p:cNvPr id="7" name="组合 6"/>
          <p:cNvGrpSpPr/>
          <p:nvPr/>
        </p:nvGrpSpPr>
        <p:grpSpPr>
          <a:xfrm>
            <a:off x="537190" y="1579516"/>
            <a:ext cx="8680704" cy="3652638"/>
            <a:chOff x="463296" y="1871904"/>
            <a:chExt cx="8680704" cy="3652638"/>
          </a:xfrm>
        </p:grpSpPr>
        <p:pic>
          <p:nvPicPr>
            <p:cNvPr id="2" name="图片 1"/>
            <p:cNvPicPr>
              <a:picLocks noChangeAspect="1"/>
            </p:cNvPicPr>
            <p:nvPr/>
          </p:nvPicPr>
          <p:blipFill rotWithShape="1">
            <a:blip r:embed="rId3"/>
            <a:srcRect l="5067" t="1" b="72385"/>
            <a:stretch/>
          </p:blipFill>
          <p:spPr>
            <a:xfrm>
              <a:off x="463296" y="1871904"/>
              <a:ext cx="8680704" cy="1139520"/>
            </a:xfrm>
            <a:prstGeom prst="rect">
              <a:avLst/>
            </a:prstGeom>
          </p:spPr>
        </p:pic>
        <p:pic>
          <p:nvPicPr>
            <p:cNvPr id="5" name="图片 4"/>
            <p:cNvPicPr>
              <a:picLocks noChangeAspect="1"/>
            </p:cNvPicPr>
            <p:nvPr/>
          </p:nvPicPr>
          <p:blipFill rotWithShape="1">
            <a:blip r:embed="rId3"/>
            <a:srcRect l="48341" t="37984" r="812" b="1253"/>
            <a:stretch/>
          </p:blipFill>
          <p:spPr>
            <a:xfrm>
              <a:off x="4410763" y="3011424"/>
              <a:ext cx="4660086" cy="2513118"/>
            </a:xfrm>
            <a:prstGeom prst="rect">
              <a:avLst/>
            </a:prstGeom>
          </p:spPr>
        </p:pic>
      </p:grpSp>
      <p:sp>
        <p:nvSpPr>
          <p:cNvPr id="15" name="文本框 14">
            <a:extLst>
              <a:ext uri="{FF2B5EF4-FFF2-40B4-BE49-F238E27FC236}">
                <a16:creationId xmlns:a16="http://schemas.microsoft.com/office/drawing/2014/main" xmlns="" id="{808F22A4-2B22-784A-AB63-C4883178A55F}"/>
              </a:ext>
            </a:extLst>
          </p:cNvPr>
          <p:cNvSpPr txBox="1"/>
          <p:nvPr/>
        </p:nvSpPr>
        <p:spPr>
          <a:xfrm>
            <a:off x="849699" y="6227228"/>
            <a:ext cx="3119717" cy="400110"/>
          </a:xfrm>
          <a:prstGeom prst="rect">
            <a:avLst/>
          </a:prstGeom>
          <a:noFill/>
        </p:spPr>
        <p:txBody>
          <a:bodyPr wrap="square" rtlCol="0">
            <a:spAutoFit/>
          </a:bodyPr>
          <a:lstStyle/>
          <a:p>
            <a:pPr algn="ctr"/>
            <a:r>
              <a:rPr kumimoji="1" lang="en-US" altLang="zh-CN" sz="2000" b="1" dirty="0">
                <a:solidFill>
                  <a:srgbClr val="0070C0"/>
                </a:solidFill>
                <a:latin typeface="Times" pitchFamily="2" charset="0"/>
              </a:rPr>
              <a:t>Document</a:t>
            </a:r>
            <a:r>
              <a:rPr kumimoji="1" lang="zh-CN" altLang="en-US" sz="2000" b="1" dirty="0">
                <a:solidFill>
                  <a:srgbClr val="0070C0"/>
                </a:solidFill>
                <a:latin typeface="Times" pitchFamily="2" charset="0"/>
              </a:rPr>
              <a:t> </a:t>
            </a:r>
            <a:r>
              <a:rPr kumimoji="1" lang="en-US" altLang="zh-CN" sz="2000" b="1" dirty="0">
                <a:solidFill>
                  <a:srgbClr val="0070C0"/>
                </a:solidFill>
                <a:latin typeface="Times" pitchFamily="2" charset="0"/>
              </a:rPr>
              <a:t>Encoder</a:t>
            </a:r>
            <a:endParaRPr kumimoji="1" lang="zh-CN" altLang="en-US" sz="2000" b="1" dirty="0">
              <a:solidFill>
                <a:srgbClr val="0070C0"/>
              </a:solidFill>
              <a:latin typeface="Times" pitchFamily="2" charset="0"/>
            </a:endParaRPr>
          </a:p>
        </p:txBody>
      </p:sp>
      <p:sp>
        <p:nvSpPr>
          <p:cNvPr id="44" name="矩形 43">
            <a:extLst>
              <a:ext uri="{FF2B5EF4-FFF2-40B4-BE49-F238E27FC236}">
                <a16:creationId xmlns:a16="http://schemas.microsoft.com/office/drawing/2014/main" xmlns="" id="{5E1E4F5D-6AD6-534F-B999-44C6711C889A}"/>
              </a:ext>
            </a:extLst>
          </p:cNvPr>
          <p:cNvSpPr/>
          <p:nvPr/>
        </p:nvSpPr>
        <p:spPr>
          <a:xfrm>
            <a:off x="1329118" y="4633119"/>
            <a:ext cx="2145603" cy="8284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tx1"/>
                </a:solidFill>
                <a:latin typeface="Times" pitchFamily="2" charset="0"/>
              </a:rPr>
              <a:t>Sentence Encoder</a:t>
            </a:r>
            <a:endParaRPr kumimoji="1" lang="zh-CN" altLang="en-US" dirty="0">
              <a:solidFill>
                <a:schemeClr val="tx1"/>
              </a:solidFill>
              <a:latin typeface="Times" pitchFamily="2" charset="0"/>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xmlns="" id="{A3FDFCEF-4291-3848-8106-CCFA98ABBB0A}"/>
                  </a:ext>
                </a:extLst>
              </p:cNvPr>
              <p:cNvSpPr txBox="1"/>
              <p:nvPr/>
            </p:nvSpPr>
            <p:spPr>
              <a:xfrm>
                <a:off x="1562283" y="5709604"/>
                <a:ext cx="406714" cy="304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a:latin typeface="Cambria Math"/>
                            </a:rPr>
                          </m:ctrlPr>
                        </m:sSubSupPr>
                        <m:e>
                          <m:r>
                            <a:rPr kumimoji="1" lang="en-US" altLang="zh-CN" i="1">
                              <a:latin typeface="Cambria Math" panose="02040503050406030204" pitchFamily="18" charset="0"/>
                            </a:rPr>
                            <m:t>𝑤</m:t>
                          </m:r>
                        </m:e>
                        <m:sub>
                          <m:r>
                            <a:rPr kumimoji="1" lang="en-US" altLang="zh-CN" i="1">
                              <a:latin typeface="Cambria Math" panose="02040503050406030204" pitchFamily="18" charset="0"/>
                            </a:rPr>
                            <m:t>1</m:t>
                          </m:r>
                        </m:sub>
                        <m:sup/>
                      </m:sSubSup>
                    </m:oMath>
                  </m:oMathPara>
                </a14:m>
                <a:endParaRPr kumimoji="1" lang="zh-CN" altLang="en-US" dirty="0">
                  <a:latin typeface="Times" pitchFamily="2" charset="0"/>
                </a:endParaRPr>
              </a:p>
            </p:txBody>
          </p:sp>
        </mc:Choice>
        <mc:Fallback xmlns="">
          <p:sp>
            <p:nvSpPr>
              <p:cNvPr id="45" name="文本框 44">
                <a:extLst>
                  <a:ext uri="{FF2B5EF4-FFF2-40B4-BE49-F238E27FC236}">
                    <a16:creationId xmlns="" xmlns:a16="http://schemas.microsoft.com/office/drawing/2014/main" xmlns:a14="http://schemas.microsoft.com/office/drawing/2010/main" id="{A3FDFCEF-4291-3848-8106-CCFA98ABBB0A}"/>
                  </a:ext>
                </a:extLst>
              </p:cNvPr>
              <p:cNvSpPr txBox="1">
                <a:spLocks noRot="1" noChangeAspect="1" noMove="1" noResize="1" noEditPoints="1" noAdjustHandles="1" noChangeArrowheads="1" noChangeShapeType="1" noTextEdit="1"/>
              </p:cNvSpPr>
              <p:nvPr/>
            </p:nvSpPr>
            <p:spPr>
              <a:xfrm>
                <a:off x="1562283" y="5709604"/>
                <a:ext cx="406714" cy="304699"/>
              </a:xfrm>
              <a:prstGeom prst="rect">
                <a:avLst/>
              </a:prstGeom>
              <a:blipFill rotWithShape="0">
                <a:blip r:embed="rId4"/>
                <a:stretch>
                  <a:fillRect l="-7463"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xmlns="" id="{C2F05EF3-6906-8742-A647-0EFD855A64DD}"/>
                  </a:ext>
                </a:extLst>
              </p:cNvPr>
              <p:cNvSpPr txBox="1"/>
              <p:nvPr/>
            </p:nvSpPr>
            <p:spPr>
              <a:xfrm>
                <a:off x="2060296" y="5709091"/>
                <a:ext cx="406714" cy="305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a:rPr>
                          </m:ctrlPr>
                        </m:sSubSupPr>
                        <m:e>
                          <m:r>
                            <a:rPr kumimoji="1" lang="en-US" altLang="zh-CN" i="1">
                              <a:latin typeface="Cambria Math" panose="02040503050406030204" pitchFamily="18" charset="0"/>
                            </a:rPr>
                            <m:t>𝑤</m:t>
                          </m:r>
                        </m:e>
                        <m:sub>
                          <m:r>
                            <a:rPr kumimoji="1" lang="en-US" altLang="zh-CN" i="1">
                              <a:latin typeface="Cambria Math" panose="02040503050406030204" pitchFamily="18" charset="0"/>
                            </a:rPr>
                            <m:t>2</m:t>
                          </m:r>
                        </m:sub>
                        <m:sup/>
                      </m:sSubSup>
                    </m:oMath>
                  </m:oMathPara>
                </a14:m>
                <a:endParaRPr kumimoji="1" lang="zh-CN" altLang="en-US" dirty="0">
                  <a:latin typeface="Times" pitchFamily="2" charset="0"/>
                </a:endParaRPr>
              </a:p>
            </p:txBody>
          </p:sp>
        </mc:Choice>
        <mc:Fallback xmlns="">
          <p:sp>
            <p:nvSpPr>
              <p:cNvPr id="46" name="文本框 45">
                <a:extLst>
                  <a:ext uri="{FF2B5EF4-FFF2-40B4-BE49-F238E27FC236}">
                    <a16:creationId xmlns="" xmlns:a16="http://schemas.microsoft.com/office/drawing/2014/main" xmlns:a14="http://schemas.microsoft.com/office/drawing/2010/main" id="{C2F05EF3-6906-8742-A647-0EFD855A64DD}"/>
                  </a:ext>
                </a:extLst>
              </p:cNvPr>
              <p:cNvSpPr txBox="1">
                <a:spLocks noRot="1" noChangeAspect="1" noMove="1" noResize="1" noEditPoints="1" noAdjustHandles="1" noChangeArrowheads="1" noChangeShapeType="1" noTextEdit="1"/>
              </p:cNvSpPr>
              <p:nvPr/>
            </p:nvSpPr>
            <p:spPr>
              <a:xfrm>
                <a:off x="2060296" y="5709091"/>
                <a:ext cx="406714" cy="305212"/>
              </a:xfrm>
              <a:prstGeom prst="rect">
                <a:avLst/>
              </a:prstGeom>
              <a:blipFill rotWithShape="0">
                <a:blip r:embed="rId5"/>
                <a:stretch>
                  <a:fillRect l="-7463" b="-1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xmlns="" id="{FA3CA493-B182-F443-955D-A5B975FE64E2}"/>
                  </a:ext>
                </a:extLst>
              </p:cNvPr>
              <p:cNvSpPr txBox="1"/>
              <p:nvPr/>
            </p:nvSpPr>
            <p:spPr>
              <a:xfrm>
                <a:off x="2528701" y="5618231"/>
                <a:ext cx="349455" cy="418704"/>
              </a:xfrm>
              <a:prstGeom prst="rect">
                <a:avLst/>
              </a:prstGeom>
              <a:noFill/>
            </p:spPr>
            <p:txBody>
              <a:bodyPr wrap="none" lIns="0" tIns="0" rIns="0" bIns="0" rtlCol="0" anchor="ctr">
                <a:spAutoFit/>
              </a:bodyPr>
              <a:lstStyle/>
              <a:p>
                <a:pPr/>
                <a14:m>
                  <m:oMathPara xmlns:m="http://schemas.openxmlformats.org/officeDocument/2006/math">
                    <m:oMathParaPr>
                      <m:jc m:val="center"/>
                    </m:oMathParaPr>
                    <m:oMath xmlns:m="http://schemas.openxmlformats.org/officeDocument/2006/math">
                      <m:r>
                        <a:rPr kumimoji="1" lang="en-US" altLang="zh-CN" i="1">
                          <a:latin typeface="Cambria Math" panose="02040503050406030204" pitchFamily="18" charset="0"/>
                        </a:rPr>
                        <m:t>…</m:t>
                      </m:r>
                    </m:oMath>
                  </m:oMathPara>
                </a14:m>
                <a:endParaRPr kumimoji="1" lang="zh-CN" altLang="en-US" dirty="0">
                  <a:latin typeface="Times" pitchFamily="2" charset="0"/>
                </a:endParaRPr>
              </a:p>
            </p:txBody>
          </p:sp>
        </mc:Choice>
        <mc:Fallback xmlns="">
          <p:sp>
            <p:nvSpPr>
              <p:cNvPr id="47" name="文本框 46">
                <a:extLst>
                  <a:ext uri="{FF2B5EF4-FFF2-40B4-BE49-F238E27FC236}">
                    <a16:creationId xmlns="" xmlns:a16="http://schemas.microsoft.com/office/drawing/2014/main" xmlns:a14="http://schemas.microsoft.com/office/drawing/2010/main" id="{FA3CA493-B182-F443-955D-A5B975FE64E2}"/>
                  </a:ext>
                </a:extLst>
              </p:cNvPr>
              <p:cNvSpPr txBox="1">
                <a:spLocks noRot="1" noChangeAspect="1" noMove="1" noResize="1" noEditPoints="1" noAdjustHandles="1" noChangeArrowheads="1" noChangeShapeType="1" noTextEdit="1"/>
              </p:cNvSpPr>
              <p:nvPr/>
            </p:nvSpPr>
            <p:spPr>
              <a:xfrm>
                <a:off x="2528701" y="5618231"/>
                <a:ext cx="349455" cy="418704"/>
              </a:xfrm>
              <a:prstGeom prst="rect">
                <a:avLst/>
              </a:prstGeom>
              <a:blipFill rotWithShape="0">
                <a:blip r:embed="rId6"/>
                <a:stretch>
                  <a:fillRect/>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xmlns="" id="{B5A099F8-1743-454F-9AED-058B70645B2E}"/>
              </a:ext>
            </a:extLst>
          </p:cNvPr>
          <p:cNvSpPr txBox="1"/>
          <p:nvPr/>
        </p:nvSpPr>
        <p:spPr>
          <a:xfrm>
            <a:off x="2903422" y="5766162"/>
            <a:ext cx="386324" cy="246221"/>
          </a:xfrm>
          <a:prstGeom prst="rect">
            <a:avLst/>
          </a:prstGeom>
          <a:noFill/>
        </p:spPr>
        <p:txBody>
          <a:bodyPr wrap="none" lIns="0" tIns="0" rIns="0" bIns="0" rtlCol="0" anchor="ctr">
            <a:spAutoFit/>
          </a:bodyPr>
          <a:lstStyle/>
          <a:p>
            <a:r>
              <a:rPr kumimoji="1" lang="en-US" altLang="zh-CN" sz="1600" dirty="0">
                <a:latin typeface="Times" pitchFamily="2" charset="0"/>
              </a:rPr>
              <a:t>EOS</a:t>
            </a:r>
            <a:endParaRPr kumimoji="1" lang="zh-CN" altLang="en-US" sz="1600" dirty="0">
              <a:latin typeface="Times" pitchFamily="2" charset="0"/>
            </a:endParaRPr>
          </a:p>
        </p:txBody>
      </p:sp>
      <p:cxnSp>
        <p:nvCxnSpPr>
          <p:cNvPr id="49" name="直线箭头连接符 142">
            <a:extLst>
              <a:ext uri="{FF2B5EF4-FFF2-40B4-BE49-F238E27FC236}">
                <a16:creationId xmlns:a16="http://schemas.microsoft.com/office/drawing/2014/main" xmlns="" id="{B945C32F-21DB-F74D-8D94-5FC517798253}"/>
              </a:ext>
            </a:extLst>
          </p:cNvPr>
          <p:cNvCxnSpPr>
            <a:cxnSpLocks/>
          </p:cNvCxnSpPr>
          <p:nvPr/>
        </p:nvCxnSpPr>
        <p:spPr>
          <a:xfrm flipH="1" flipV="1">
            <a:off x="1729835" y="5478034"/>
            <a:ext cx="4482" cy="23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143">
            <a:extLst>
              <a:ext uri="{FF2B5EF4-FFF2-40B4-BE49-F238E27FC236}">
                <a16:creationId xmlns:a16="http://schemas.microsoft.com/office/drawing/2014/main" xmlns="" id="{4E260E3F-1AB4-DB46-BAA3-E9977872BE2F}"/>
              </a:ext>
            </a:extLst>
          </p:cNvPr>
          <p:cNvCxnSpPr/>
          <p:nvPr/>
        </p:nvCxnSpPr>
        <p:spPr>
          <a:xfrm flipH="1" flipV="1">
            <a:off x="2217089" y="5478034"/>
            <a:ext cx="4482" cy="23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144">
            <a:extLst>
              <a:ext uri="{FF2B5EF4-FFF2-40B4-BE49-F238E27FC236}">
                <a16:creationId xmlns:a16="http://schemas.microsoft.com/office/drawing/2014/main" xmlns="" id="{1D69CD1B-DC44-5E4A-BBF4-CF8CFBD8BC39}"/>
              </a:ext>
            </a:extLst>
          </p:cNvPr>
          <p:cNvCxnSpPr/>
          <p:nvPr/>
        </p:nvCxnSpPr>
        <p:spPr>
          <a:xfrm flipH="1" flipV="1">
            <a:off x="2638269" y="5478034"/>
            <a:ext cx="4482" cy="23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145">
            <a:extLst>
              <a:ext uri="{FF2B5EF4-FFF2-40B4-BE49-F238E27FC236}">
                <a16:creationId xmlns:a16="http://schemas.microsoft.com/office/drawing/2014/main" xmlns="" id="{0C865092-56C5-1E44-B69B-C7257D88C933}"/>
              </a:ext>
            </a:extLst>
          </p:cNvPr>
          <p:cNvCxnSpPr/>
          <p:nvPr/>
        </p:nvCxnSpPr>
        <p:spPr>
          <a:xfrm flipH="1" flipV="1">
            <a:off x="3092102" y="5478034"/>
            <a:ext cx="4482" cy="23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xmlns="" id="{3734037B-847C-784D-9819-1FBF893E8497}"/>
                  </a:ext>
                </a:extLst>
              </p:cNvPr>
              <p:cNvSpPr txBox="1"/>
              <p:nvPr/>
            </p:nvSpPr>
            <p:spPr>
              <a:xfrm>
                <a:off x="1329118" y="4103666"/>
                <a:ext cx="933393" cy="5110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a:rPr>
                          </m:ctrlPr>
                        </m:sSubPr>
                        <m:e>
                          <m:r>
                            <a:rPr kumimoji="1" lang="en-US" altLang="zh-CN" i="1">
                              <a:latin typeface="Cambria Math" panose="02040503050406030204" pitchFamily="18" charset="0"/>
                            </a:rPr>
                            <m:t>𝑆𝑒𝑛𝑡</m:t>
                          </m:r>
                        </m:e>
                        <m:sub>
                          <m:r>
                            <a:rPr kumimoji="1" lang="en-US" altLang="zh-CN" i="1">
                              <a:latin typeface="Cambria Math" panose="02040503050406030204" pitchFamily="18" charset="0"/>
                            </a:rPr>
                            <m:t>1</m:t>
                          </m:r>
                        </m:sub>
                      </m:sSub>
                    </m:oMath>
                  </m:oMathPara>
                </a14:m>
                <a:endParaRPr kumimoji="1" lang="zh-CN" altLang="en-US" dirty="0"/>
              </a:p>
            </p:txBody>
          </p:sp>
        </mc:Choice>
        <mc:Fallback xmlns="">
          <p:sp>
            <p:nvSpPr>
              <p:cNvPr id="53" name="文本框 52">
                <a:extLst>
                  <a:ext uri="{FF2B5EF4-FFF2-40B4-BE49-F238E27FC236}">
                    <a16:creationId xmlns="" xmlns:a16="http://schemas.microsoft.com/office/drawing/2014/main" xmlns:a14="http://schemas.microsoft.com/office/drawing/2010/main" id="{3734037B-847C-784D-9819-1FBF893E8497}"/>
                  </a:ext>
                </a:extLst>
              </p:cNvPr>
              <p:cNvSpPr txBox="1">
                <a:spLocks noRot="1" noChangeAspect="1" noMove="1" noResize="1" noEditPoints="1" noAdjustHandles="1" noChangeArrowheads="1" noChangeShapeType="1" noTextEdit="1"/>
              </p:cNvSpPr>
              <p:nvPr/>
            </p:nvSpPr>
            <p:spPr>
              <a:xfrm>
                <a:off x="1329118" y="4103666"/>
                <a:ext cx="933393" cy="511037"/>
              </a:xfrm>
              <a:prstGeom prst="rect">
                <a:avLst/>
              </a:prstGeom>
              <a:blipFill rotWithShape="0">
                <a:blip r:embed="rId7"/>
                <a:stretch>
                  <a:fillRect/>
                </a:stretch>
              </a:blipFill>
            </p:spPr>
            <p:txBody>
              <a:bodyPr/>
              <a:lstStyle/>
              <a:p>
                <a:r>
                  <a:rPr lang="zh-CN" altLang="en-US">
                    <a:noFill/>
                  </a:rPr>
                  <a:t> </a:t>
                </a:r>
              </a:p>
            </p:txBody>
          </p:sp>
        </mc:Fallback>
      </mc:AlternateContent>
      <p:sp>
        <p:nvSpPr>
          <p:cNvPr id="54" name="矩形 53">
            <a:extLst>
              <a:ext uri="{FF2B5EF4-FFF2-40B4-BE49-F238E27FC236}">
                <a16:creationId xmlns:a16="http://schemas.microsoft.com/office/drawing/2014/main" xmlns="" id="{63D0F208-27D2-834E-82B4-AA5E6F661813}"/>
              </a:ext>
            </a:extLst>
          </p:cNvPr>
          <p:cNvSpPr/>
          <p:nvPr/>
        </p:nvSpPr>
        <p:spPr>
          <a:xfrm>
            <a:off x="1329119" y="3034003"/>
            <a:ext cx="2145602" cy="89629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dirty="0">
                <a:solidFill>
                  <a:schemeClr val="tx1"/>
                </a:solidFill>
                <a:latin typeface="Times" pitchFamily="2" charset="0"/>
              </a:rPr>
              <a:t>Document Encoder</a:t>
            </a:r>
            <a:endParaRPr kumimoji="1" lang="zh-CN" altLang="en-US" dirty="0">
              <a:solidFill>
                <a:schemeClr val="tx1"/>
              </a:solidFill>
              <a:latin typeface="Times" pitchFamily="2" charset="0"/>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xmlns="" id="{A98FED47-5140-2047-B2D8-360F784E6E64}"/>
                  </a:ext>
                </a:extLst>
              </p:cNvPr>
              <p:cNvSpPr txBox="1"/>
              <p:nvPr/>
            </p:nvSpPr>
            <p:spPr>
              <a:xfrm>
                <a:off x="2001772" y="4115074"/>
                <a:ext cx="933393" cy="5110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a:rPr>
                          </m:ctrlPr>
                        </m:sSubPr>
                        <m:e>
                          <m:r>
                            <a:rPr kumimoji="1" lang="en-US" altLang="zh-CN" i="1">
                              <a:latin typeface="Cambria Math" panose="02040503050406030204" pitchFamily="18" charset="0"/>
                            </a:rPr>
                            <m:t>𝑆𝑒𝑛𝑡</m:t>
                          </m:r>
                        </m:e>
                        <m:sub>
                          <m:r>
                            <a:rPr kumimoji="1" lang="en-US" altLang="zh-CN" i="1">
                              <a:latin typeface="Cambria Math" panose="02040503050406030204" pitchFamily="18" charset="0"/>
                            </a:rPr>
                            <m:t>2</m:t>
                          </m:r>
                        </m:sub>
                      </m:sSub>
                    </m:oMath>
                  </m:oMathPara>
                </a14:m>
                <a:endParaRPr kumimoji="1" lang="zh-CN" altLang="en-US" dirty="0"/>
              </a:p>
            </p:txBody>
          </p:sp>
        </mc:Choice>
        <mc:Fallback xmlns="">
          <p:sp>
            <p:nvSpPr>
              <p:cNvPr id="55" name="文本框 54">
                <a:extLst>
                  <a:ext uri="{FF2B5EF4-FFF2-40B4-BE49-F238E27FC236}">
                    <a16:creationId xmlns="" xmlns:a16="http://schemas.microsoft.com/office/drawing/2014/main" xmlns:a14="http://schemas.microsoft.com/office/drawing/2010/main" id="{A98FED47-5140-2047-B2D8-360F784E6E64}"/>
                  </a:ext>
                </a:extLst>
              </p:cNvPr>
              <p:cNvSpPr txBox="1">
                <a:spLocks noRot="1" noChangeAspect="1" noMove="1" noResize="1" noEditPoints="1" noAdjustHandles="1" noChangeArrowheads="1" noChangeShapeType="1" noTextEdit="1"/>
              </p:cNvSpPr>
              <p:nvPr/>
            </p:nvSpPr>
            <p:spPr>
              <a:xfrm>
                <a:off x="2001772" y="4115074"/>
                <a:ext cx="933393" cy="511037"/>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xmlns="" id="{5903D0B9-FFDA-1B46-A9EE-261B2C7D49B0}"/>
                  </a:ext>
                </a:extLst>
              </p:cNvPr>
              <p:cNvSpPr txBox="1"/>
              <p:nvPr/>
            </p:nvSpPr>
            <p:spPr>
              <a:xfrm>
                <a:off x="2657424" y="4112874"/>
                <a:ext cx="933393" cy="5110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a:rPr>
                          </m:ctrlPr>
                        </m:sSubPr>
                        <m:e>
                          <m:r>
                            <a:rPr kumimoji="1" lang="en-US" altLang="zh-CN" i="1">
                              <a:latin typeface="Cambria Math" panose="02040503050406030204" pitchFamily="18" charset="0"/>
                            </a:rPr>
                            <m:t>𝑆𝑒𝑛𝑡</m:t>
                          </m:r>
                        </m:e>
                        <m:sub>
                          <m:r>
                            <a:rPr kumimoji="1" lang="en-US" altLang="zh-CN" i="1">
                              <a:latin typeface="Cambria Math" panose="02040503050406030204" pitchFamily="18" charset="0"/>
                            </a:rPr>
                            <m:t>3</m:t>
                          </m:r>
                        </m:sub>
                      </m:sSub>
                    </m:oMath>
                  </m:oMathPara>
                </a14:m>
                <a:endParaRPr kumimoji="1" lang="zh-CN" altLang="en-US" dirty="0"/>
              </a:p>
            </p:txBody>
          </p:sp>
        </mc:Choice>
        <mc:Fallback xmlns="">
          <p:sp>
            <p:nvSpPr>
              <p:cNvPr id="56" name="文本框 55">
                <a:extLst>
                  <a:ext uri="{FF2B5EF4-FFF2-40B4-BE49-F238E27FC236}">
                    <a16:creationId xmlns="" xmlns:a16="http://schemas.microsoft.com/office/drawing/2014/main" xmlns:a14="http://schemas.microsoft.com/office/drawing/2010/main" id="{5903D0B9-FFDA-1B46-A9EE-261B2C7D49B0}"/>
                  </a:ext>
                </a:extLst>
              </p:cNvPr>
              <p:cNvSpPr txBox="1">
                <a:spLocks noRot="1" noChangeAspect="1" noMove="1" noResize="1" noEditPoints="1" noAdjustHandles="1" noChangeArrowheads="1" noChangeShapeType="1" noTextEdit="1"/>
              </p:cNvSpPr>
              <p:nvPr/>
            </p:nvSpPr>
            <p:spPr>
              <a:xfrm>
                <a:off x="2657424" y="4112874"/>
                <a:ext cx="933393" cy="511037"/>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57" name="直线箭头连接符 157">
            <a:extLst>
              <a:ext uri="{FF2B5EF4-FFF2-40B4-BE49-F238E27FC236}">
                <a16:creationId xmlns:a16="http://schemas.microsoft.com/office/drawing/2014/main" xmlns="" id="{BE734B5D-C840-714B-9E62-9B85FE003C35}"/>
              </a:ext>
            </a:extLst>
          </p:cNvPr>
          <p:cNvCxnSpPr>
            <a:cxnSpLocks/>
          </p:cNvCxnSpPr>
          <p:nvPr/>
        </p:nvCxnSpPr>
        <p:spPr>
          <a:xfrm flipV="1">
            <a:off x="2411522" y="3950583"/>
            <a:ext cx="3101" cy="180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158">
            <a:extLst>
              <a:ext uri="{FF2B5EF4-FFF2-40B4-BE49-F238E27FC236}">
                <a16:creationId xmlns:a16="http://schemas.microsoft.com/office/drawing/2014/main" xmlns="" id="{2A00EE5B-CEB9-9740-99B6-7A16DE54D53F}"/>
              </a:ext>
            </a:extLst>
          </p:cNvPr>
          <p:cNvCxnSpPr>
            <a:cxnSpLocks/>
          </p:cNvCxnSpPr>
          <p:nvPr/>
        </p:nvCxnSpPr>
        <p:spPr>
          <a:xfrm flipV="1">
            <a:off x="3035641" y="3918175"/>
            <a:ext cx="2407" cy="2006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176">
            <a:extLst>
              <a:ext uri="{FF2B5EF4-FFF2-40B4-BE49-F238E27FC236}">
                <a16:creationId xmlns:a16="http://schemas.microsoft.com/office/drawing/2014/main" xmlns="" id="{E82F8092-E9DD-F84C-8ED9-23260B283BFC}"/>
              </a:ext>
            </a:extLst>
          </p:cNvPr>
          <p:cNvCxnSpPr>
            <a:cxnSpLocks/>
          </p:cNvCxnSpPr>
          <p:nvPr/>
        </p:nvCxnSpPr>
        <p:spPr>
          <a:xfrm flipH="1" flipV="1">
            <a:off x="1759102" y="2786991"/>
            <a:ext cx="4482" cy="23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177">
            <a:extLst>
              <a:ext uri="{FF2B5EF4-FFF2-40B4-BE49-F238E27FC236}">
                <a16:creationId xmlns:a16="http://schemas.microsoft.com/office/drawing/2014/main" xmlns="" id="{9563818A-AA46-E84E-A119-D36B28DCCDFB}"/>
              </a:ext>
            </a:extLst>
          </p:cNvPr>
          <p:cNvCxnSpPr>
            <a:cxnSpLocks/>
          </p:cNvCxnSpPr>
          <p:nvPr/>
        </p:nvCxnSpPr>
        <p:spPr>
          <a:xfrm flipH="1" flipV="1">
            <a:off x="2407317" y="2786352"/>
            <a:ext cx="4482" cy="23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178">
            <a:extLst>
              <a:ext uri="{FF2B5EF4-FFF2-40B4-BE49-F238E27FC236}">
                <a16:creationId xmlns:a16="http://schemas.microsoft.com/office/drawing/2014/main" xmlns="" id="{46528BD4-E1D5-3C49-A95D-89A061D30AAF}"/>
              </a:ext>
            </a:extLst>
          </p:cNvPr>
          <p:cNvCxnSpPr>
            <a:cxnSpLocks/>
          </p:cNvCxnSpPr>
          <p:nvPr/>
        </p:nvCxnSpPr>
        <p:spPr>
          <a:xfrm flipH="1" flipV="1">
            <a:off x="3013368" y="2794499"/>
            <a:ext cx="4482" cy="23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62">
            <a:extLst>
              <a:ext uri="{FF2B5EF4-FFF2-40B4-BE49-F238E27FC236}">
                <a16:creationId xmlns:a16="http://schemas.microsoft.com/office/drawing/2014/main" xmlns="" id="{A6B86730-AF03-D643-89EF-3C0621D89B82}"/>
              </a:ext>
            </a:extLst>
          </p:cNvPr>
          <p:cNvCxnSpPr>
            <a:cxnSpLocks/>
          </p:cNvCxnSpPr>
          <p:nvPr/>
        </p:nvCxnSpPr>
        <p:spPr>
          <a:xfrm flipH="1" flipV="1">
            <a:off x="1764649" y="4404404"/>
            <a:ext cx="4482" cy="23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157">
            <a:extLst>
              <a:ext uri="{FF2B5EF4-FFF2-40B4-BE49-F238E27FC236}">
                <a16:creationId xmlns:a16="http://schemas.microsoft.com/office/drawing/2014/main" xmlns="" id="{BE734B5D-C840-714B-9E62-9B85FE003C35}"/>
              </a:ext>
            </a:extLst>
          </p:cNvPr>
          <p:cNvCxnSpPr>
            <a:cxnSpLocks/>
          </p:cNvCxnSpPr>
          <p:nvPr/>
        </p:nvCxnSpPr>
        <p:spPr>
          <a:xfrm flipV="1">
            <a:off x="1766030" y="3953393"/>
            <a:ext cx="3101" cy="180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62">
            <a:extLst>
              <a:ext uri="{FF2B5EF4-FFF2-40B4-BE49-F238E27FC236}">
                <a16:creationId xmlns:a16="http://schemas.microsoft.com/office/drawing/2014/main" xmlns="" id="{A6B86730-AF03-D643-89EF-3C0621D89B82}"/>
              </a:ext>
            </a:extLst>
          </p:cNvPr>
          <p:cNvCxnSpPr>
            <a:cxnSpLocks/>
          </p:cNvCxnSpPr>
          <p:nvPr/>
        </p:nvCxnSpPr>
        <p:spPr>
          <a:xfrm flipH="1" flipV="1">
            <a:off x="2439524" y="4387169"/>
            <a:ext cx="4482" cy="23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62">
            <a:extLst>
              <a:ext uri="{FF2B5EF4-FFF2-40B4-BE49-F238E27FC236}">
                <a16:creationId xmlns:a16="http://schemas.microsoft.com/office/drawing/2014/main" xmlns="" id="{A6B86730-AF03-D643-89EF-3C0621D89B82}"/>
              </a:ext>
            </a:extLst>
          </p:cNvPr>
          <p:cNvCxnSpPr>
            <a:cxnSpLocks/>
          </p:cNvCxnSpPr>
          <p:nvPr/>
        </p:nvCxnSpPr>
        <p:spPr>
          <a:xfrm flipH="1" flipV="1">
            <a:off x="3032775" y="4415983"/>
            <a:ext cx="4482" cy="2367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078984" y="5591566"/>
            <a:ext cx="4153701" cy="707886"/>
          </a:xfrm>
          <a:prstGeom prst="rect">
            <a:avLst/>
          </a:prstGeom>
          <a:noFill/>
        </p:spPr>
        <p:txBody>
          <a:bodyPr wrap="none" rtlCol="0">
            <a:spAutoFit/>
          </a:bodyPr>
          <a:lstStyle/>
          <a:p>
            <a:r>
              <a:rPr kumimoji="1" lang="en-US" altLang="zh-CN" sz="2000" dirty="0">
                <a:latin typeface="Times" pitchFamily="2" charset="0"/>
              </a:rPr>
              <a:t>Use a special placeholder </a:t>
            </a:r>
            <a:r>
              <a:rPr kumimoji="1" lang="en-US" altLang="zh-CN" sz="2000" b="1" dirty="0">
                <a:latin typeface="Times" pitchFamily="2" charset="0"/>
              </a:rPr>
              <a:t>&lt;SEP&gt;</a:t>
            </a:r>
          </a:p>
          <a:p>
            <a:r>
              <a:rPr kumimoji="1" lang="en-US" altLang="zh-CN" sz="2000" dirty="0">
                <a:latin typeface="Times" pitchFamily="2" charset="0"/>
              </a:rPr>
              <a:t>                       to separate sentence sets</a:t>
            </a:r>
            <a:endParaRPr kumimoji="1" lang="zh-CN" altLang="en-US" sz="2000" dirty="0">
              <a:latin typeface="Times" pitchFamily="2" charset="0"/>
            </a:endParaRPr>
          </a:p>
        </p:txBody>
      </p:sp>
    </p:spTree>
    <p:extLst>
      <p:ext uri="{BB962C8B-B14F-4D97-AF65-F5344CB8AC3E}">
        <p14:creationId xmlns:p14="http://schemas.microsoft.com/office/powerpoint/2010/main" val="3453044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17AFB0-4865-A54F-B679-7AC8F563AC43}"/>
              </a:ext>
            </a:extLst>
          </p:cNvPr>
          <p:cNvSpPr>
            <a:spLocks noGrp="1"/>
          </p:cNvSpPr>
          <p:nvPr>
            <p:ph type="title"/>
          </p:nvPr>
        </p:nvSpPr>
        <p:spPr>
          <a:xfrm>
            <a:off x="150787" y="904050"/>
            <a:ext cx="8372163" cy="574183"/>
          </a:xfrm>
        </p:spPr>
        <p:txBody>
          <a:bodyPr/>
          <a:lstStyle/>
          <a:p>
            <a:r>
              <a:rPr kumimoji="1" lang="en-US" altLang="zh-CN" dirty="0"/>
              <a:t>Approach– abstractor</a:t>
            </a:r>
            <a:endParaRPr kumimoji="1" lang="zh-CN" altLang="en-US" dirty="0"/>
          </a:p>
        </p:txBody>
      </p:sp>
      <p:sp>
        <p:nvSpPr>
          <p:cNvPr id="5" name="矩形 4">
            <a:extLst>
              <a:ext uri="{FF2B5EF4-FFF2-40B4-BE49-F238E27FC236}">
                <a16:creationId xmlns:a16="http://schemas.microsoft.com/office/drawing/2014/main" xmlns="" id="{A13DC8EA-6222-BB43-BB99-317F5A7F6D28}"/>
              </a:ext>
            </a:extLst>
          </p:cNvPr>
          <p:cNvSpPr/>
          <p:nvPr/>
        </p:nvSpPr>
        <p:spPr>
          <a:xfrm>
            <a:off x="311144" y="1743241"/>
            <a:ext cx="6991864" cy="1200329"/>
          </a:xfrm>
          <a:prstGeom prst="rect">
            <a:avLst/>
          </a:prstGeom>
        </p:spPr>
        <p:txBody>
          <a:bodyPr wrap="square">
            <a:spAutoFit/>
          </a:bodyPr>
          <a:lstStyle/>
          <a:p>
            <a:pPr marL="285750" indent="-285750">
              <a:buFont typeface="Arial" panose="020B0604020202020204" pitchFamily="34" charset="0"/>
              <a:buChar char="•"/>
            </a:pPr>
            <a:r>
              <a:rPr lang="en-US" altLang="zh-CN" sz="2400" dirty="0">
                <a:latin typeface="Times" pitchFamily="2" charset="0"/>
              </a:rPr>
              <a:t>Sequence-to-sequence model</a:t>
            </a:r>
          </a:p>
          <a:p>
            <a:pPr marL="285750" indent="-285750">
              <a:buFont typeface="Arial" panose="020B0604020202020204" pitchFamily="34" charset="0"/>
              <a:buChar char="•"/>
            </a:pPr>
            <a:endParaRPr lang="en-US" altLang="zh-CN" sz="2400" dirty="0">
              <a:latin typeface="Times" pitchFamily="2" charset="0"/>
            </a:endParaRPr>
          </a:p>
          <a:p>
            <a:pPr marL="285750" indent="-285750">
              <a:buFont typeface="Arial" panose="020B0604020202020204" pitchFamily="34" charset="0"/>
              <a:buChar char="•"/>
            </a:pPr>
            <a:r>
              <a:rPr lang="en-US" altLang="zh-CN" sz="2400" dirty="0">
                <a:latin typeface="Times" pitchFamily="2" charset="0"/>
              </a:rPr>
              <a:t>Fine-tuning on </a:t>
            </a:r>
            <a:r>
              <a:rPr lang="en-US" altLang="zh-CN" sz="2400" dirty="0" err="1">
                <a:latin typeface="Times" pitchFamily="2" charset="0"/>
              </a:rPr>
              <a:t>pretrained</a:t>
            </a:r>
            <a:r>
              <a:rPr lang="en-US" altLang="zh-CN" sz="2400" dirty="0">
                <a:latin typeface="Times" pitchFamily="2" charset="0"/>
              </a:rPr>
              <a:t> model (BART)</a:t>
            </a:r>
          </a:p>
        </p:txBody>
      </p:sp>
      <p:pic>
        <p:nvPicPr>
          <p:cNvPr id="8" name="图片 7"/>
          <p:cNvPicPr>
            <a:picLocks noChangeAspect="1"/>
          </p:cNvPicPr>
          <p:nvPr/>
        </p:nvPicPr>
        <p:blipFill>
          <a:blip r:embed="rId3"/>
          <a:stretch>
            <a:fillRect/>
          </a:stretch>
        </p:blipFill>
        <p:spPr>
          <a:xfrm>
            <a:off x="311144" y="3490509"/>
            <a:ext cx="8182476" cy="1940911"/>
          </a:xfrm>
          <a:prstGeom prst="rect">
            <a:avLst/>
          </a:prstGeom>
        </p:spPr>
      </p:pic>
    </p:spTree>
    <p:extLst>
      <p:ext uri="{BB962C8B-B14F-4D97-AF65-F5344CB8AC3E}">
        <p14:creationId xmlns:p14="http://schemas.microsoft.com/office/powerpoint/2010/main" val="331334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t="2015"/>
          <a:stretch/>
        </p:blipFill>
        <p:spPr>
          <a:xfrm>
            <a:off x="120644" y="1633728"/>
            <a:ext cx="7403459" cy="4145280"/>
          </a:xfrm>
          <a:prstGeom prst="rect">
            <a:avLst/>
          </a:prstGeom>
        </p:spPr>
      </p:pic>
      <p:sp>
        <p:nvSpPr>
          <p:cNvPr id="2" name="矩形 1">
            <a:extLst>
              <a:ext uri="{FF2B5EF4-FFF2-40B4-BE49-F238E27FC236}">
                <a16:creationId xmlns:a16="http://schemas.microsoft.com/office/drawing/2014/main" xmlns="" id="{A13DC8EA-6222-BB43-BB99-317F5A7F6D28}"/>
              </a:ext>
            </a:extLst>
          </p:cNvPr>
          <p:cNvSpPr/>
          <p:nvPr/>
        </p:nvSpPr>
        <p:spPr>
          <a:xfrm>
            <a:off x="6348985" y="5333785"/>
            <a:ext cx="3026663" cy="1323439"/>
          </a:xfrm>
          <a:prstGeom prst="rect">
            <a:avLst/>
          </a:prstGeom>
        </p:spPr>
        <p:txBody>
          <a:bodyPr wrap="square">
            <a:spAutoFit/>
          </a:bodyPr>
          <a:lstStyle/>
          <a:p>
            <a:pPr marL="285750" indent="-285750">
              <a:buFont typeface="Arial" panose="020B0604020202020204" pitchFamily="34" charset="0"/>
              <a:buChar char="•"/>
            </a:pPr>
            <a:r>
              <a:rPr lang="en-US" altLang="zh-CN" sz="1600" dirty="0">
                <a:latin typeface="Times" pitchFamily="2" charset="0"/>
              </a:rPr>
              <a:t>Connect Extractor and Abstractor together</a:t>
            </a:r>
          </a:p>
          <a:p>
            <a:pPr marL="285750" indent="-285750">
              <a:buFont typeface="Arial" panose="020B0604020202020204" pitchFamily="34" charset="0"/>
              <a:buChar char="•"/>
            </a:pPr>
            <a:r>
              <a:rPr lang="en-US" altLang="zh-CN" sz="1600" dirty="0">
                <a:latin typeface="Times" pitchFamily="2" charset="0"/>
              </a:rPr>
              <a:t>Make Extractor-Abstractor Framework an end-to-end trainable model.</a:t>
            </a:r>
          </a:p>
        </p:txBody>
      </p:sp>
      <p:sp>
        <p:nvSpPr>
          <p:cNvPr id="5" name="标题 2">
            <a:extLst>
              <a:ext uri="{FF2B5EF4-FFF2-40B4-BE49-F238E27FC236}">
                <a16:creationId xmlns:a16="http://schemas.microsoft.com/office/drawing/2014/main" xmlns="" id="{F3243C8E-80C2-374F-B8C9-B85F36B622F7}"/>
              </a:ext>
            </a:extLst>
          </p:cNvPr>
          <p:cNvSpPr>
            <a:spLocks noGrp="1"/>
          </p:cNvSpPr>
          <p:nvPr>
            <p:ph type="title"/>
          </p:nvPr>
        </p:nvSpPr>
        <p:spPr>
          <a:xfrm>
            <a:off x="494024" y="974277"/>
            <a:ext cx="8372163" cy="574183"/>
          </a:xfrm>
        </p:spPr>
        <p:txBody>
          <a:bodyPr/>
          <a:lstStyle/>
          <a:p>
            <a:r>
              <a:rPr lang="en-US" altLang="zh-CN" dirty="0"/>
              <a:t>Approach: Extractor-Abstractor Model</a:t>
            </a:r>
            <a:endParaRPr lang="zh-CN" altLang="en-US" dirty="0"/>
          </a:p>
        </p:txBody>
      </p:sp>
      <p:sp>
        <p:nvSpPr>
          <p:cNvPr id="3" name="矩形 2"/>
          <p:cNvSpPr/>
          <p:nvPr/>
        </p:nvSpPr>
        <p:spPr>
          <a:xfrm>
            <a:off x="3264061" y="2708476"/>
            <a:ext cx="1458410" cy="30094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a:stCxn id="3" idx="3"/>
          </p:cNvCxnSpPr>
          <p:nvPr/>
        </p:nvCxnSpPr>
        <p:spPr>
          <a:xfrm>
            <a:off x="4722471" y="2858947"/>
            <a:ext cx="104174" cy="104171"/>
          </a:xfrm>
          <a:prstGeom prst="straightConnector1">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5227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xmlns="" id="{F3243C8E-80C2-374F-B8C9-B85F36B622F7}"/>
              </a:ext>
            </a:extLst>
          </p:cNvPr>
          <p:cNvSpPr>
            <a:spLocks noGrp="1"/>
          </p:cNvSpPr>
          <p:nvPr>
            <p:ph type="title"/>
          </p:nvPr>
        </p:nvSpPr>
        <p:spPr>
          <a:xfrm>
            <a:off x="494024" y="974277"/>
            <a:ext cx="8372163" cy="574183"/>
          </a:xfrm>
        </p:spPr>
        <p:txBody>
          <a:bodyPr/>
          <a:lstStyle/>
          <a:p>
            <a:r>
              <a:rPr lang="en-US" altLang="zh-CN" dirty="0"/>
              <a:t>Reinforcement Learning:  End-to-end</a:t>
            </a:r>
            <a:endParaRPr lang="zh-CN" altLang="en-US" dirty="0"/>
          </a:p>
        </p:txBody>
      </p:sp>
      <p:pic>
        <p:nvPicPr>
          <p:cNvPr id="4" name="图片 3"/>
          <p:cNvPicPr>
            <a:picLocks noChangeAspect="1"/>
          </p:cNvPicPr>
          <p:nvPr/>
        </p:nvPicPr>
        <p:blipFill rotWithShape="1">
          <a:blip r:embed="rId2"/>
          <a:srcRect r="50134" b="1328"/>
          <a:stretch/>
        </p:blipFill>
        <p:spPr>
          <a:xfrm>
            <a:off x="120297" y="1892395"/>
            <a:ext cx="4559808" cy="4788822"/>
          </a:xfrm>
          <a:prstGeom prst="rect">
            <a:avLst/>
          </a:prstGeom>
        </p:spPr>
      </p:pic>
      <p:pic>
        <p:nvPicPr>
          <p:cNvPr id="6" name="图片 5"/>
          <p:cNvPicPr>
            <a:picLocks noChangeAspect="1"/>
          </p:cNvPicPr>
          <p:nvPr/>
        </p:nvPicPr>
        <p:blipFill rotWithShape="1">
          <a:blip r:embed="rId2"/>
          <a:srcRect l="55733" t="2261" r="-5599" b="-932"/>
          <a:stretch/>
        </p:blipFill>
        <p:spPr>
          <a:xfrm>
            <a:off x="4815840" y="1697323"/>
            <a:ext cx="4559808" cy="4788822"/>
          </a:xfrm>
          <a:prstGeom prst="rect">
            <a:avLst/>
          </a:prstGeom>
        </p:spPr>
      </p:pic>
    </p:spTree>
    <p:extLst>
      <p:ext uri="{BB962C8B-B14F-4D97-AF65-F5344CB8AC3E}">
        <p14:creationId xmlns:p14="http://schemas.microsoft.com/office/powerpoint/2010/main" val="2741936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372162" cy="4921498"/>
          </a:xfrm>
        </p:spPr>
        <p:txBody>
          <a:bodyPr>
            <a:normAutofit/>
          </a:bodyPr>
          <a:lstStyle/>
          <a:p>
            <a:pPr>
              <a:lnSpc>
                <a:spcPct val="150000"/>
              </a:lnSpc>
            </a:pPr>
            <a:r>
              <a:rPr lang="en-US" altLang="zh-CN" b="1" dirty="0">
                <a:latin typeface="Times" pitchFamily="2" charset="0"/>
              </a:rPr>
              <a:t>Multi-turn response selection</a:t>
            </a:r>
          </a:p>
          <a:p>
            <a:pPr>
              <a:lnSpc>
                <a:spcPct val="150000"/>
              </a:lnSpc>
            </a:pPr>
            <a:endParaRPr lang="en-US" altLang="zh-CN" b="1" dirty="0">
              <a:latin typeface="Times" pitchFamily="2" charset="0"/>
            </a:endParaRPr>
          </a:p>
          <a:p>
            <a:pPr>
              <a:lnSpc>
                <a:spcPct val="150000"/>
              </a:lnSpc>
            </a:pPr>
            <a:endParaRPr lang="en-US" altLang="zh-CN" b="1" dirty="0">
              <a:latin typeface="Times" pitchFamily="2" charset="0"/>
            </a:endParaRPr>
          </a:p>
          <a:p>
            <a:pPr>
              <a:lnSpc>
                <a:spcPct val="150000"/>
              </a:lnSpc>
            </a:pPr>
            <a:endParaRPr lang="en-US" altLang="zh-CN" b="1" dirty="0">
              <a:latin typeface="Times" pitchFamily="2" charset="0"/>
            </a:endParaRPr>
          </a:p>
          <a:p>
            <a:pPr>
              <a:lnSpc>
                <a:spcPct val="150000"/>
              </a:lnSpc>
            </a:pPr>
            <a:endParaRPr lang="en-US" altLang="zh-CN" b="1" dirty="0">
              <a:latin typeface="Times" pitchFamily="2" charset="0"/>
            </a:endParaRPr>
          </a:p>
          <a:p>
            <a:pPr>
              <a:lnSpc>
                <a:spcPct val="150000"/>
              </a:lnSpc>
            </a:pPr>
            <a:endParaRPr lang="en-US" altLang="zh-CN" b="1" dirty="0">
              <a:latin typeface="Times" pitchFamily="2" charset="0"/>
            </a:endParaRPr>
          </a:p>
          <a:p>
            <a:pPr>
              <a:lnSpc>
                <a:spcPct val="150000"/>
              </a:lnSpc>
            </a:pPr>
            <a:endParaRPr lang="en-US" altLang="zh-CN" b="1" dirty="0">
              <a:latin typeface="Times" pitchFamily="2" charset="0"/>
            </a:endParaRPr>
          </a:p>
          <a:p>
            <a:pPr>
              <a:lnSpc>
                <a:spcPct val="150000"/>
              </a:lnSpc>
            </a:pPr>
            <a:endParaRPr lang="en-US" altLang="zh-CN" b="1" dirty="0">
              <a:latin typeface="Times" pitchFamily="2" charset="0"/>
            </a:endParaRPr>
          </a:p>
        </p:txBody>
      </p:sp>
      <p:sp>
        <p:nvSpPr>
          <p:cNvPr id="3" name="标题 2"/>
          <p:cNvSpPr>
            <a:spLocks noGrp="1"/>
          </p:cNvSpPr>
          <p:nvPr>
            <p:ph type="title"/>
          </p:nvPr>
        </p:nvSpPr>
        <p:spPr/>
        <p:txBody>
          <a:bodyPr/>
          <a:lstStyle/>
          <a:p>
            <a:r>
              <a:rPr lang="en-US" altLang="zh-CN" dirty="0">
                <a:latin typeface="Times" pitchFamily="2" charset="0"/>
              </a:rPr>
              <a:t>Task Description</a:t>
            </a:r>
            <a:endParaRPr lang="zh-CN" altLang="en-US" dirty="0">
              <a:latin typeface="Times" pitchFamily="2" charset="0"/>
            </a:endParaRPr>
          </a:p>
        </p:txBody>
      </p:sp>
      <p:sp>
        <p:nvSpPr>
          <p:cNvPr id="5" name="文本框 4">
            <a:extLst>
              <a:ext uri="{FF2B5EF4-FFF2-40B4-BE49-F238E27FC236}">
                <a16:creationId xmlns:a16="http://schemas.microsoft.com/office/drawing/2014/main" xmlns="" id="{6CC64CBF-4C14-6E48-AF07-6A07757F7689}"/>
              </a:ext>
            </a:extLst>
          </p:cNvPr>
          <p:cNvSpPr txBox="1"/>
          <p:nvPr/>
        </p:nvSpPr>
        <p:spPr>
          <a:xfrm>
            <a:off x="1705604" y="2343418"/>
            <a:ext cx="7038346" cy="2739211"/>
          </a:xfrm>
          <a:prstGeom prst="rect">
            <a:avLst/>
          </a:prstGeom>
          <a:noFill/>
        </p:spPr>
        <p:txBody>
          <a:bodyPr wrap="square" rtlCol="0">
            <a:spAutoFit/>
          </a:bodyPr>
          <a:lstStyle/>
          <a:p>
            <a:pPr marL="311150" indent="-311150"/>
            <a:r>
              <a:rPr kumimoji="1" lang="en-US" altLang="zh-CN" dirty="0">
                <a:latin typeface="Times" pitchFamily="2" charset="0"/>
              </a:rPr>
              <a:t>A: how long does a package wait in the proposed queue </a:t>
            </a:r>
            <a:r>
              <a:rPr kumimoji="1" lang="en-US" altLang="zh-CN" dirty="0" err="1">
                <a:latin typeface="Times" pitchFamily="2" charset="0"/>
              </a:rPr>
              <a:t>til</a:t>
            </a:r>
            <a:r>
              <a:rPr kumimoji="1" lang="en-US" altLang="zh-CN" dirty="0">
                <a:latin typeface="Times" pitchFamily="2" charset="0"/>
              </a:rPr>
              <a:t> it makes - proposed ? </a:t>
            </a:r>
          </a:p>
          <a:p>
            <a:pPr marL="311150" indent="-311150"/>
            <a:r>
              <a:rPr kumimoji="1" lang="en-US" altLang="zh-CN" dirty="0">
                <a:latin typeface="Times" pitchFamily="2" charset="0"/>
              </a:rPr>
              <a:t>B: no real time span the work is done by individual teams at times so you would have to watch for it basically . </a:t>
            </a:r>
          </a:p>
          <a:p>
            <a:pPr marL="311150" indent="-311150"/>
            <a:r>
              <a:rPr kumimoji="1" lang="en-US" altLang="zh-CN" dirty="0">
                <a:latin typeface="Times" pitchFamily="2" charset="0"/>
              </a:rPr>
              <a:t>A: thanks </a:t>
            </a:r>
          </a:p>
          <a:p>
            <a:pPr marL="311150" indent="-311150"/>
            <a:r>
              <a:rPr kumimoji="1" lang="en-US" altLang="zh-CN" dirty="0">
                <a:latin typeface="Times" pitchFamily="2" charset="0"/>
              </a:rPr>
              <a:t>B: some like say a new ff update from </a:t>
            </a:r>
            <a:r>
              <a:rPr kumimoji="1" lang="en-US" altLang="zh-CN" dirty="0" err="1">
                <a:latin typeface="Times" pitchFamily="2" charset="0"/>
              </a:rPr>
              <a:t>mozilla</a:t>
            </a:r>
            <a:r>
              <a:rPr kumimoji="1" lang="en-US" altLang="zh-CN" dirty="0">
                <a:latin typeface="Times" pitchFamily="2" charset="0"/>
              </a:rPr>
              <a:t> might move fast , but not be ported to a earlier release . </a:t>
            </a:r>
          </a:p>
          <a:p>
            <a:pPr marL="311150" indent="-311150"/>
            <a:r>
              <a:rPr kumimoji="1" lang="en-US" altLang="zh-CN" dirty="0">
                <a:latin typeface="Times" pitchFamily="2" charset="0"/>
              </a:rPr>
              <a:t>A: </a:t>
            </a:r>
            <a:r>
              <a:rPr kumimoji="1" lang="en-US" altLang="zh-CN" dirty="0" err="1">
                <a:latin typeface="Times" pitchFamily="2" charset="0"/>
              </a:rPr>
              <a:t>i</a:t>
            </a:r>
            <a:r>
              <a:rPr kumimoji="1" lang="en-US" altLang="zh-CN" dirty="0">
                <a:latin typeface="Times" pitchFamily="2" charset="0"/>
              </a:rPr>
              <a:t> 'm confused by this comment </a:t>
            </a:r>
          </a:p>
          <a:p>
            <a:pPr marL="311150" indent="-311150"/>
            <a:r>
              <a:rPr kumimoji="1" lang="en-US" altLang="zh-CN" sz="2800" dirty="0">
                <a:solidFill>
                  <a:srgbClr val="FF0000"/>
                </a:solidFill>
                <a:latin typeface="Times" pitchFamily="2" charset="0"/>
              </a:rPr>
              <a:t>B: ???</a:t>
            </a:r>
            <a:endParaRPr kumimoji="1" lang="zh-CN" altLang="en-US" sz="2800" dirty="0">
              <a:solidFill>
                <a:srgbClr val="FF0000"/>
              </a:solidFill>
              <a:latin typeface="Times" pitchFamily="2" charset="0"/>
            </a:endParaRPr>
          </a:p>
        </p:txBody>
      </p:sp>
      <p:sp>
        <p:nvSpPr>
          <p:cNvPr id="6" name="文本框 5">
            <a:extLst>
              <a:ext uri="{FF2B5EF4-FFF2-40B4-BE49-F238E27FC236}">
                <a16:creationId xmlns:a16="http://schemas.microsoft.com/office/drawing/2014/main" xmlns="" id="{32034F63-DD69-494D-87B5-A50154548F87}"/>
              </a:ext>
            </a:extLst>
          </p:cNvPr>
          <p:cNvSpPr txBox="1"/>
          <p:nvPr/>
        </p:nvSpPr>
        <p:spPr>
          <a:xfrm>
            <a:off x="585464" y="3232904"/>
            <a:ext cx="1120140" cy="369332"/>
          </a:xfrm>
          <a:prstGeom prst="rect">
            <a:avLst/>
          </a:prstGeom>
          <a:noFill/>
        </p:spPr>
        <p:txBody>
          <a:bodyPr wrap="square" rtlCol="0">
            <a:spAutoFit/>
          </a:bodyPr>
          <a:lstStyle/>
          <a:p>
            <a:r>
              <a:rPr kumimoji="1" lang="en-US" altLang="zh-CN" dirty="0">
                <a:latin typeface="Times" pitchFamily="2" charset="0"/>
              </a:rPr>
              <a:t>Context</a:t>
            </a:r>
            <a:endParaRPr kumimoji="1" lang="zh-CN" altLang="en-US" dirty="0">
              <a:latin typeface="Times" pitchFamily="2" charset="0"/>
            </a:endParaRPr>
          </a:p>
        </p:txBody>
      </p:sp>
      <p:grpSp>
        <p:nvGrpSpPr>
          <p:cNvPr id="2" name="Group 1">
            <a:extLst>
              <a:ext uri="{FF2B5EF4-FFF2-40B4-BE49-F238E27FC236}">
                <a16:creationId xmlns:a16="http://schemas.microsoft.com/office/drawing/2014/main" xmlns="" id="{363C7174-2663-344F-A43E-2AFE26DEE783}"/>
              </a:ext>
            </a:extLst>
          </p:cNvPr>
          <p:cNvGrpSpPr/>
          <p:nvPr/>
        </p:nvGrpSpPr>
        <p:grpSpPr>
          <a:xfrm>
            <a:off x="491322" y="5106238"/>
            <a:ext cx="8186582" cy="1477328"/>
            <a:chOff x="491322" y="5038512"/>
            <a:chExt cx="8186582" cy="1477328"/>
          </a:xfrm>
        </p:grpSpPr>
        <p:sp>
          <p:nvSpPr>
            <p:cNvPr id="8" name="文本框 7">
              <a:extLst>
                <a:ext uri="{FF2B5EF4-FFF2-40B4-BE49-F238E27FC236}">
                  <a16:creationId xmlns:a16="http://schemas.microsoft.com/office/drawing/2014/main" xmlns="" id="{C97FC502-9930-2F4C-85AB-8FCFE18DBBA7}"/>
                </a:ext>
              </a:extLst>
            </p:cNvPr>
            <p:cNvSpPr txBox="1"/>
            <p:nvPr/>
          </p:nvSpPr>
          <p:spPr>
            <a:xfrm>
              <a:off x="1705604" y="5038512"/>
              <a:ext cx="6972300" cy="1477328"/>
            </a:xfrm>
            <a:prstGeom prst="rect">
              <a:avLst/>
            </a:prstGeom>
            <a:noFill/>
          </p:spPr>
          <p:txBody>
            <a:bodyPr wrap="square" rtlCol="0">
              <a:spAutoFit/>
            </a:bodyPr>
            <a:lstStyle/>
            <a:p>
              <a:pPr marL="342900" indent="-342900">
                <a:buFont typeface="+mj-lt"/>
                <a:buAutoNum type="alphaLcPeriod"/>
              </a:pPr>
              <a:r>
                <a:rPr kumimoji="1" lang="en-US" altLang="zh-CN" dirty="0">
                  <a:latin typeface="Times" pitchFamily="2" charset="0"/>
                </a:rPr>
                <a:t>looks like it says fixed in quantal the development release to be released on oct 28 </a:t>
              </a:r>
              <a:r>
                <a:rPr kumimoji="1" lang="en-US" altLang="zh-CN" dirty="0" err="1">
                  <a:latin typeface="Times" pitchFamily="2" charset="0"/>
                </a:rPr>
                <a:t>hehe</a:t>
              </a:r>
              <a:r>
                <a:rPr kumimoji="1" lang="en-US" altLang="zh-CN" dirty="0">
                  <a:latin typeface="Times" pitchFamily="2" charset="0"/>
                </a:rPr>
                <a:t> with a different name as well . </a:t>
              </a:r>
            </a:p>
            <a:p>
              <a:pPr marL="342900" indent="-342900">
                <a:buFont typeface="+mj-lt"/>
                <a:buAutoNum type="alphaLcPeriod"/>
              </a:pPr>
              <a:r>
                <a:rPr kumimoji="1" lang="en-US" altLang="zh-CN" dirty="0">
                  <a:latin typeface="Times" pitchFamily="2" charset="0"/>
                </a:rPr>
                <a:t>http://</a:t>
              </a:r>
              <a:r>
                <a:rPr kumimoji="1" lang="en-US" altLang="zh-CN" dirty="0" err="1">
                  <a:latin typeface="Times" pitchFamily="2" charset="0"/>
                </a:rPr>
                <a:t>pastebin.com</a:t>
              </a:r>
              <a:r>
                <a:rPr kumimoji="1" lang="en-US" altLang="zh-CN" dirty="0">
                  <a:latin typeface="Times" pitchFamily="2" charset="0"/>
                </a:rPr>
                <a:t>/</a:t>
              </a:r>
              <a:r>
                <a:rPr kumimoji="1" lang="en-US" altLang="zh-CN" dirty="0" err="1">
                  <a:latin typeface="Times" pitchFamily="2" charset="0"/>
                </a:rPr>
                <a:t>pydcqbqi</a:t>
              </a:r>
              <a:r>
                <a:rPr kumimoji="1" lang="en-US" altLang="zh-CN" dirty="0">
                  <a:latin typeface="Times" pitchFamily="2" charset="0"/>
                </a:rPr>
                <a:t>  ah , then modify the command to : </a:t>
              </a:r>
              <a:r>
                <a:rPr kumimoji="1" lang="en-US" altLang="zh-CN" dirty="0" err="1">
                  <a:latin typeface="Times" pitchFamily="2" charset="0"/>
                </a:rPr>
                <a:t>cairo</a:t>
              </a:r>
              <a:r>
                <a:rPr kumimoji="1" lang="en-US" altLang="zh-CN" dirty="0">
                  <a:latin typeface="Times" pitchFamily="2" charset="0"/>
                </a:rPr>
                <a:t>-dock  obviously delete the current startup item </a:t>
              </a:r>
            </a:p>
            <a:p>
              <a:pPr marL="342900" indent="-342900">
                <a:buFont typeface="+mj-lt"/>
                <a:buAutoNum type="alphaLcPeriod"/>
              </a:pPr>
              <a:r>
                <a:rPr kumimoji="1" lang="en-US" altLang="zh-CN" dirty="0" err="1">
                  <a:latin typeface="Times" pitchFamily="2" charset="0"/>
                </a:rPr>
                <a:t>i</a:t>
              </a:r>
              <a:r>
                <a:rPr kumimoji="1" lang="en-US" altLang="zh-CN" dirty="0">
                  <a:latin typeface="Times" pitchFamily="2" charset="0"/>
                </a:rPr>
                <a:t> believe that 's where it depends how much the reader wants to learn </a:t>
              </a:r>
              <a:endParaRPr kumimoji="1" lang="zh-CN" altLang="en-US" dirty="0">
                <a:latin typeface="Times" pitchFamily="2" charset="0"/>
              </a:endParaRPr>
            </a:p>
          </p:txBody>
        </p:sp>
        <p:sp>
          <p:nvSpPr>
            <p:cNvPr id="9" name="文本框 8">
              <a:extLst>
                <a:ext uri="{FF2B5EF4-FFF2-40B4-BE49-F238E27FC236}">
                  <a16:creationId xmlns:a16="http://schemas.microsoft.com/office/drawing/2014/main" xmlns="" id="{F1B6B80C-B00D-B84F-95D1-A9ABA180AE59}"/>
                </a:ext>
              </a:extLst>
            </p:cNvPr>
            <p:cNvSpPr txBox="1"/>
            <p:nvPr/>
          </p:nvSpPr>
          <p:spPr>
            <a:xfrm>
              <a:off x="491322" y="5374999"/>
              <a:ext cx="1308423" cy="369332"/>
            </a:xfrm>
            <a:prstGeom prst="rect">
              <a:avLst/>
            </a:prstGeom>
            <a:noFill/>
          </p:spPr>
          <p:txBody>
            <a:bodyPr wrap="square" rtlCol="0">
              <a:spAutoFit/>
            </a:bodyPr>
            <a:lstStyle/>
            <a:p>
              <a:r>
                <a:rPr kumimoji="1" lang="en-US" altLang="zh-CN" dirty="0">
                  <a:latin typeface="Times" pitchFamily="2" charset="0"/>
                </a:rPr>
                <a:t>Candidates</a:t>
              </a:r>
              <a:endParaRPr kumimoji="1" lang="zh-CN" altLang="en-US" dirty="0">
                <a:latin typeface="Times" pitchFamily="2" charset="0"/>
              </a:endParaRPr>
            </a:p>
          </p:txBody>
        </p:sp>
      </p:grpSp>
      <p:sp>
        <p:nvSpPr>
          <p:cNvPr id="11" name="矩形 10">
            <a:extLst>
              <a:ext uri="{FF2B5EF4-FFF2-40B4-BE49-F238E27FC236}">
                <a16:creationId xmlns:a16="http://schemas.microsoft.com/office/drawing/2014/main" xmlns="" id="{C1374F39-12C1-7542-BBFB-05B69EAA0F07}"/>
              </a:ext>
            </a:extLst>
          </p:cNvPr>
          <p:cNvSpPr/>
          <p:nvPr/>
        </p:nvSpPr>
        <p:spPr>
          <a:xfrm>
            <a:off x="1705604" y="2274838"/>
            <a:ext cx="6972300" cy="2763674"/>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Rectangle 6">
            <a:extLst>
              <a:ext uri="{FF2B5EF4-FFF2-40B4-BE49-F238E27FC236}">
                <a16:creationId xmlns:a16="http://schemas.microsoft.com/office/drawing/2014/main" xmlns="" id="{79B64C31-2AF1-E842-AB09-27FE2E8944A7}"/>
              </a:ext>
            </a:extLst>
          </p:cNvPr>
          <p:cNvSpPr/>
          <p:nvPr/>
        </p:nvSpPr>
        <p:spPr>
          <a:xfrm>
            <a:off x="1705604" y="5106238"/>
            <a:ext cx="6390181" cy="6143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56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Task Description</a:t>
            </a:r>
            <a:endParaRPr lang="zh-CN" altLang="en-US" sz="2400" dirty="0">
              <a:solidFill>
                <a:schemeClr val="tx1">
                  <a:lumMod val="75000"/>
                  <a:lumOff val="25000"/>
                </a:schemeClr>
              </a:solidFill>
              <a:latin typeface="Times" pitchFamily="2" charset="0"/>
            </a:endParaRP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Motivation</a:t>
            </a:r>
            <a:endParaRPr lang="zh-CN" altLang="en-US" sz="2400" dirty="0">
              <a:solidFill>
                <a:schemeClr val="tx1">
                  <a:lumMod val="75000"/>
                  <a:lumOff val="25000"/>
                </a:schemeClr>
              </a:solidFill>
              <a:latin typeface="Times" pitchFamily="2" charset="0"/>
            </a:endParaRP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Approach</a:t>
            </a:r>
            <a:endParaRPr lang="zh-CN" altLang="en-US" sz="2400" dirty="0">
              <a:solidFill>
                <a:schemeClr val="tx1">
                  <a:lumMod val="75000"/>
                  <a:lumOff val="25000"/>
                </a:schemeClr>
              </a:solidFill>
              <a:latin typeface="Times" pitchFamily="2" charset="0"/>
            </a:endParaRP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Evaluation</a:t>
            </a:r>
            <a:endParaRPr lang="zh-CN" altLang="en-US" sz="2400" dirty="0">
              <a:solidFill>
                <a:schemeClr val="tx1">
                  <a:lumMod val="75000"/>
                  <a:lumOff val="25000"/>
                </a:schemeClr>
              </a:solidFill>
              <a:latin typeface="Times" pitchFamily="2" charset="0"/>
            </a:endParaRPr>
          </a:p>
        </p:txBody>
      </p:sp>
    </p:spTree>
    <p:extLst>
      <p:ext uri="{BB962C8B-B14F-4D97-AF65-F5344CB8AC3E}">
        <p14:creationId xmlns:p14="http://schemas.microsoft.com/office/powerpoint/2010/main" val="3780274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17AFB0-4865-A54F-B679-7AC8F563AC43}"/>
              </a:ext>
            </a:extLst>
          </p:cNvPr>
          <p:cNvSpPr>
            <a:spLocks noGrp="1"/>
          </p:cNvSpPr>
          <p:nvPr>
            <p:ph type="title"/>
          </p:nvPr>
        </p:nvSpPr>
        <p:spPr>
          <a:xfrm>
            <a:off x="116072" y="815781"/>
            <a:ext cx="8372163" cy="574183"/>
          </a:xfrm>
        </p:spPr>
        <p:txBody>
          <a:bodyPr/>
          <a:lstStyle/>
          <a:p>
            <a:r>
              <a:rPr kumimoji="1" lang="en-US" altLang="zh-CN" dirty="0"/>
              <a:t>Evaluation</a:t>
            </a:r>
            <a:endParaRPr kumimoji="1" lang="zh-CN" altLang="en-US" dirty="0"/>
          </a:p>
        </p:txBody>
      </p:sp>
      <p:pic>
        <p:nvPicPr>
          <p:cNvPr id="2" name="图片 1"/>
          <p:cNvPicPr>
            <a:picLocks noChangeAspect="1"/>
          </p:cNvPicPr>
          <p:nvPr/>
        </p:nvPicPr>
        <p:blipFill>
          <a:blip r:embed="rId2"/>
          <a:stretch>
            <a:fillRect/>
          </a:stretch>
        </p:blipFill>
        <p:spPr>
          <a:xfrm>
            <a:off x="116072" y="4645020"/>
            <a:ext cx="5886450" cy="1857375"/>
          </a:xfrm>
          <a:prstGeom prst="rect">
            <a:avLst/>
          </a:prstGeom>
        </p:spPr>
      </p:pic>
      <p:cxnSp>
        <p:nvCxnSpPr>
          <p:cNvPr id="6" name="直接箭头连接符 5"/>
          <p:cNvCxnSpPr>
            <a:endCxn id="2" idx="0"/>
          </p:cNvCxnSpPr>
          <p:nvPr/>
        </p:nvCxnSpPr>
        <p:spPr>
          <a:xfrm flipH="1">
            <a:off x="3059297" y="4223933"/>
            <a:ext cx="598303" cy="421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095119" y="5050487"/>
            <a:ext cx="3398386" cy="523220"/>
          </a:xfrm>
          <a:prstGeom prst="rect">
            <a:avLst/>
          </a:prstGeom>
          <a:noFill/>
        </p:spPr>
        <p:txBody>
          <a:bodyPr wrap="square" rtlCol="0">
            <a:spAutoFit/>
          </a:bodyPr>
          <a:lstStyle/>
          <a:p>
            <a:r>
              <a:rPr kumimoji="1" lang="en-US" altLang="zh-CN" sz="2800" dirty="0">
                <a:latin typeface="Times" pitchFamily="2" charset="0"/>
              </a:rPr>
              <a:t>Extractive summary</a:t>
            </a:r>
          </a:p>
        </p:txBody>
      </p:sp>
      <p:pic>
        <p:nvPicPr>
          <p:cNvPr id="4" name="图片 3"/>
          <p:cNvPicPr>
            <a:picLocks noChangeAspect="1"/>
          </p:cNvPicPr>
          <p:nvPr/>
        </p:nvPicPr>
        <p:blipFill rotWithShape="1">
          <a:blip r:embed="rId3"/>
          <a:srcRect t="1754" b="1646"/>
          <a:stretch/>
        </p:blipFill>
        <p:spPr>
          <a:xfrm>
            <a:off x="1725441" y="1585731"/>
            <a:ext cx="6566776" cy="2638201"/>
          </a:xfrm>
          <a:prstGeom prst="rect">
            <a:avLst/>
          </a:prstGeom>
        </p:spPr>
      </p:pic>
    </p:spTree>
    <p:extLst>
      <p:ext uri="{BB962C8B-B14F-4D97-AF65-F5344CB8AC3E}">
        <p14:creationId xmlns:p14="http://schemas.microsoft.com/office/powerpoint/2010/main" val="282227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17AFB0-4865-A54F-B679-7AC8F563AC43}"/>
              </a:ext>
            </a:extLst>
          </p:cNvPr>
          <p:cNvSpPr>
            <a:spLocks noGrp="1"/>
          </p:cNvSpPr>
          <p:nvPr>
            <p:ph type="title"/>
          </p:nvPr>
        </p:nvSpPr>
        <p:spPr>
          <a:xfrm>
            <a:off x="116072" y="815781"/>
            <a:ext cx="8372163" cy="574183"/>
          </a:xfrm>
        </p:spPr>
        <p:txBody>
          <a:bodyPr/>
          <a:lstStyle/>
          <a:p>
            <a:r>
              <a:rPr kumimoji="1" lang="en-US" altLang="zh-CN" dirty="0"/>
              <a:t>Evaluation</a:t>
            </a:r>
            <a:endParaRPr kumimoji="1" lang="zh-CN" altLang="en-US" dirty="0"/>
          </a:p>
        </p:txBody>
      </p:sp>
      <p:pic>
        <p:nvPicPr>
          <p:cNvPr id="2" name="图片 1"/>
          <p:cNvPicPr>
            <a:picLocks noChangeAspect="1"/>
          </p:cNvPicPr>
          <p:nvPr/>
        </p:nvPicPr>
        <p:blipFill>
          <a:blip r:embed="rId2"/>
          <a:stretch>
            <a:fillRect/>
          </a:stretch>
        </p:blipFill>
        <p:spPr>
          <a:xfrm>
            <a:off x="115731" y="1768040"/>
            <a:ext cx="5886450" cy="1857375"/>
          </a:xfrm>
          <a:prstGeom prst="rect">
            <a:avLst/>
          </a:prstGeom>
        </p:spPr>
      </p:pic>
      <p:cxnSp>
        <p:nvCxnSpPr>
          <p:cNvPr id="6" name="直接箭头连接符 5"/>
          <p:cNvCxnSpPr>
            <a:stCxn id="2" idx="2"/>
            <a:endCxn id="7" idx="0"/>
          </p:cNvCxnSpPr>
          <p:nvPr/>
        </p:nvCxnSpPr>
        <p:spPr>
          <a:xfrm>
            <a:off x="3058956" y="3625415"/>
            <a:ext cx="2146687" cy="1133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xmlns="" id="{C97FC502-9930-2F4C-85AB-8FCFE18DBBA7}"/>
              </a:ext>
            </a:extLst>
          </p:cNvPr>
          <p:cNvSpPr txBox="1"/>
          <p:nvPr/>
        </p:nvSpPr>
        <p:spPr>
          <a:xfrm>
            <a:off x="1672422" y="4759396"/>
            <a:ext cx="7066442" cy="1477328"/>
          </a:xfrm>
          <a:prstGeom prst="rect">
            <a:avLst/>
          </a:prstGeom>
          <a:noFill/>
        </p:spPr>
        <p:txBody>
          <a:bodyPr wrap="square" rtlCol="0">
            <a:spAutoFit/>
          </a:bodyPr>
          <a:lstStyle/>
          <a:p>
            <a:r>
              <a:rPr kumimoji="1" lang="en-US" altLang="zh-CN" dirty="0">
                <a:latin typeface="Times" pitchFamily="2" charset="0"/>
              </a:rPr>
              <a:t>Set 1. federal education minister </a:t>
            </a:r>
            <a:r>
              <a:rPr kumimoji="1" lang="en-US" altLang="zh-CN" dirty="0" err="1">
                <a:latin typeface="Times" pitchFamily="2" charset="0"/>
              </a:rPr>
              <a:t>smriti</a:t>
            </a:r>
            <a:r>
              <a:rPr kumimoji="1" lang="en-US" altLang="zh-CN" dirty="0">
                <a:latin typeface="Times" pitchFamily="2" charset="0"/>
              </a:rPr>
              <a:t> </a:t>
            </a:r>
            <a:r>
              <a:rPr kumimoji="1" lang="en-US" altLang="zh-CN" dirty="0" err="1">
                <a:latin typeface="Times" pitchFamily="2" charset="0"/>
              </a:rPr>
              <a:t>irani</a:t>
            </a:r>
            <a:r>
              <a:rPr kumimoji="1" lang="en-US" altLang="zh-CN" dirty="0">
                <a:latin typeface="Times" pitchFamily="2" charset="0"/>
              </a:rPr>
              <a:t> was visiting a </a:t>
            </a:r>
            <a:r>
              <a:rPr kumimoji="1" lang="en-US" altLang="zh-CN" dirty="0" err="1">
                <a:latin typeface="Times" pitchFamily="2" charset="0"/>
              </a:rPr>
              <a:t>fabindia</a:t>
            </a:r>
            <a:endParaRPr kumimoji="1" lang="en-US" altLang="zh-CN" dirty="0">
              <a:latin typeface="Times" pitchFamily="2" charset="0"/>
            </a:endParaRPr>
          </a:p>
          <a:p>
            <a:r>
              <a:rPr kumimoji="1" lang="en-US" altLang="zh-CN" dirty="0">
                <a:latin typeface="Times" pitchFamily="2" charset="0"/>
              </a:rPr>
              <a:t>store the tourist resort state of goa. she saw a camera at the</a:t>
            </a:r>
          </a:p>
          <a:p>
            <a:r>
              <a:rPr kumimoji="1" lang="en-US" altLang="zh-CN" dirty="0">
                <a:latin typeface="Times" pitchFamily="2" charset="0"/>
              </a:rPr>
              <a:t>changing room. </a:t>
            </a:r>
            <a:r>
              <a:rPr kumimoji="1" lang="en-US" altLang="zh-CN" dirty="0" err="1">
                <a:latin typeface="Times" pitchFamily="2" charset="0"/>
              </a:rPr>
              <a:t>authoroities</a:t>
            </a:r>
            <a:r>
              <a:rPr kumimoji="1" lang="en-US" altLang="zh-CN" dirty="0">
                <a:latin typeface="Times" pitchFamily="2" charset="0"/>
              </a:rPr>
              <a:t> discovered found it was able to take photos.</a:t>
            </a:r>
          </a:p>
          <a:p>
            <a:r>
              <a:rPr kumimoji="1" lang="en-US" altLang="zh-CN" dirty="0">
                <a:latin typeface="Times" pitchFamily="2" charset="0"/>
              </a:rPr>
              <a:t>photos rom the store ’s changing room.</a:t>
            </a:r>
          </a:p>
          <a:p>
            <a:r>
              <a:rPr kumimoji="1" lang="en-US" altLang="zh-CN" dirty="0">
                <a:latin typeface="Times" pitchFamily="2" charset="0"/>
              </a:rPr>
              <a:t>Set 2. the four employees could spend three years in jail if convicted</a:t>
            </a:r>
            <a:r>
              <a:rPr lang="en-US" altLang="zh-CN" dirty="0"/>
              <a:t>.</a:t>
            </a:r>
            <a:endParaRPr kumimoji="1" lang="zh-CN" altLang="en-US" dirty="0">
              <a:latin typeface="Times" pitchFamily="2" charset="0"/>
            </a:endParaRPr>
          </a:p>
        </p:txBody>
      </p:sp>
      <p:sp>
        <p:nvSpPr>
          <p:cNvPr id="4" name="文本框 3"/>
          <p:cNvSpPr txBox="1"/>
          <p:nvPr/>
        </p:nvSpPr>
        <p:spPr>
          <a:xfrm>
            <a:off x="5205643" y="3930795"/>
            <a:ext cx="3262432" cy="523220"/>
          </a:xfrm>
          <a:prstGeom prst="rect">
            <a:avLst/>
          </a:prstGeom>
          <a:noFill/>
        </p:spPr>
        <p:txBody>
          <a:bodyPr wrap="none" rtlCol="0">
            <a:spAutoFit/>
          </a:bodyPr>
          <a:lstStyle/>
          <a:p>
            <a:r>
              <a:rPr kumimoji="1" lang="en-US" altLang="zh-CN" sz="2800" dirty="0">
                <a:latin typeface="Times" pitchFamily="2" charset="0"/>
              </a:rPr>
              <a:t>Abstractive summary</a:t>
            </a:r>
            <a:endParaRPr kumimoji="1" lang="zh-CN" altLang="en-US" sz="2800" dirty="0">
              <a:latin typeface="Times" pitchFamily="2" charset="0"/>
            </a:endParaRPr>
          </a:p>
        </p:txBody>
      </p:sp>
    </p:spTree>
    <p:extLst>
      <p:ext uri="{BB962C8B-B14F-4D97-AF65-F5344CB8AC3E}">
        <p14:creationId xmlns:p14="http://schemas.microsoft.com/office/powerpoint/2010/main" val="25763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4E17AFB0-4865-A54F-B679-7AC8F563AC43}"/>
              </a:ext>
            </a:extLst>
          </p:cNvPr>
          <p:cNvSpPr>
            <a:spLocks noGrp="1"/>
          </p:cNvSpPr>
          <p:nvPr>
            <p:ph type="title"/>
          </p:nvPr>
        </p:nvSpPr>
        <p:spPr>
          <a:xfrm>
            <a:off x="116072" y="815781"/>
            <a:ext cx="8372163" cy="574183"/>
          </a:xfrm>
        </p:spPr>
        <p:txBody>
          <a:bodyPr/>
          <a:lstStyle/>
          <a:p>
            <a:r>
              <a:rPr kumimoji="1" lang="en-US" altLang="zh-CN" dirty="0"/>
              <a:t>Evaluation</a:t>
            </a:r>
            <a:endParaRPr kumimoji="1" lang="zh-CN" altLang="en-US" dirty="0"/>
          </a:p>
        </p:txBody>
      </p:sp>
      <p:sp>
        <p:nvSpPr>
          <p:cNvPr id="7" name="文本框 6">
            <a:extLst>
              <a:ext uri="{FF2B5EF4-FFF2-40B4-BE49-F238E27FC236}">
                <a16:creationId xmlns:a16="http://schemas.microsoft.com/office/drawing/2014/main" xmlns="" id="{C97FC502-9930-2F4C-85AB-8FCFE18DBBA7}"/>
              </a:ext>
            </a:extLst>
          </p:cNvPr>
          <p:cNvSpPr txBox="1"/>
          <p:nvPr/>
        </p:nvSpPr>
        <p:spPr>
          <a:xfrm>
            <a:off x="116072" y="4708998"/>
            <a:ext cx="6539696" cy="1754326"/>
          </a:xfrm>
          <a:prstGeom prst="rect">
            <a:avLst/>
          </a:prstGeom>
          <a:noFill/>
        </p:spPr>
        <p:txBody>
          <a:bodyPr wrap="square" rtlCol="0">
            <a:spAutoFit/>
          </a:bodyPr>
          <a:lstStyle/>
          <a:p>
            <a:r>
              <a:rPr kumimoji="1" lang="en-US" altLang="zh-CN" b="1" dirty="0">
                <a:latin typeface="Times" pitchFamily="2" charset="0"/>
              </a:rPr>
              <a:t>Our Generated Summary:</a:t>
            </a:r>
          </a:p>
          <a:p>
            <a:r>
              <a:rPr kumimoji="1" lang="en-US" altLang="zh-CN" dirty="0">
                <a:latin typeface="Times" pitchFamily="2" charset="0"/>
              </a:rPr>
              <a:t>Set 1. federal education minister </a:t>
            </a:r>
            <a:r>
              <a:rPr kumimoji="1" lang="en-US" altLang="zh-CN" dirty="0" err="1">
                <a:latin typeface="Times" pitchFamily="2" charset="0"/>
              </a:rPr>
              <a:t>smriti</a:t>
            </a:r>
            <a:r>
              <a:rPr kumimoji="1" lang="en-US" altLang="zh-CN" dirty="0">
                <a:latin typeface="Times" pitchFamily="2" charset="0"/>
              </a:rPr>
              <a:t> </a:t>
            </a:r>
            <a:r>
              <a:rPr kumimoji="1" lang="en-US" altLang="zh-CN" dirty="0" err="1">
                <a:latin typeface="Times" pitchFamily="2" charset="0"/>
              </a:rPr>
              <a:t>irani</a:t>
            </a:r>
            <a:r>
              <a:rPr kumimoji="1" lang="en-US" altLang="zh-CN" dirty="0">
                <a:latin typeface="Times" pitchFamily="2" charset="0"/>
              </a:rPr>
              <a:t> was visiting a </a:t>
            </a:r>
            <a:r>
              <a:rPr kumimoji="1" lang="en-US" altLang="zh-CN" dirty="0" err="1">
                <a:latin typeface="Times" pitchFamily="2" charset="0"/>
              </a:rPr>
              <a:t>fabindia</a:t>
            </a:r>
            <a:endParaRPr kumimoji="1" lang="en-US" altLang="zh-CN" dirty="0">
              <a:latin typeface="Times" pitchFamily="2" charset="0"/>
            </a:endParaRPr>
          </a:p>
          <a:p>
            <a:r>
              <a:rPr kumimoji="1" lang="en-US" altLang="zh-CN" dirty="0">
                <a:latin typeface="Times" pitchFamily="2" charset="0"/>
              </a:rPr>
              <a:t>store the tourist resort state of goa. she saw a camera at the changing room. </a:t>
            </a:r>
            <a:r>
              <a:rPr kumimoji="1" lang="en-US" altLang="zh-CN" dirty="0" err="1">
                <a:latin typeface="Times" pitchFamily="2" charset="0"/>
              </a:rPr>
              <a:t>authoroities</a:t>
            </a:r>
            <a:r>
              <a:rPr kumimoji="1" lang="en-US" altLang="zh-CN" dirty="0">
                <a:latin typeface="Times" pitchFamily="2" charset="0"/>
              </a:rPr>
              <a:t> discovered found it was able to take photos.</a:t>
            </a:r>
          </a:p>
          <a:p>
            <a:r>
              <a:rPr kumimoji="1" lang="en-US" altLang="zh-CN" dirty="0">
                <a:latin typeface="Times" pitchFamily="2" charset="0"/>
              </a:rPr>
              <a:t>photos rom the store ’s changing room.</a:t>
            </a:r>
          </a:p>
          <a:p>
            <a:r>
              <a:rPr kumimoji="1" lang="en-US" altLang="zh-CN" dirty="0">
                <a:latin typeface="Times" pitchFamily="2" charset="0"/>
              </a:rPr>
              <a:t>Set 2. the four employees could spend three years in jail if convicted</a:t>
            </a:r>
            <a:r>
              <a:rPr lang="en-US" altLang="zh-CN" dirty="0"/>
              <a:t>.</a:t>
            </a:r>
            <a:endParaRPr kumimoji="1" lang="zh-CN" altLang="en-US" dirty="0">
              <a:latin typeface="Times" pitchFamily="2" charset="0"/>
            </a:endParaRPr>
          </a:p>
        </p:txBody>
      </p:sp>
      <p:pic>
        <p:nvPicPr>
          <p:cNvPr id="8" name="图片 7"/>
          <p:cNvPicPr>
            <a:picLocks noChangeAspect="1"/>
          </p:cNvPicPr>
          <p:nvPr/>
        </p:nvPicPr>
        <p:blipFill rotWithShape="1">
          <a:blip r:embed="rId3"/>
          <a:srcRect l="2133" r="9378" b="1729"/>
          <a:stretch/>
        </p:blipFill>
        <p:spPr>
          <a:xfrm>
            <a:off x="150471" y="1619474"/>
            <a:ext cx="6007261" cy="1746753"/>
          </a:xfrm>
          <a:prstGeom prst="rect">
            <a:avLst/>
          </a:prstGeom>
        </p:spPr>
      </p:pic>
      <p:sp>
        <p:nvSpPr>
          <p:cNvPr id="9" name="文本框 8"/>
          <p:cNvSpPr txBox="1"/>
          <p:nvPr/>
        </p:nvSpPr>
        <p:spPr>
          <a:xfrm>
            <a:off x="6156960" y="3355101"/>
            <a:ext cx="3264053" cy="1200329"/>
          </a:xfrm>
          <a:prstGeom prst="rect">
            <a:avLst/>
          </a:prstGeom>
          <a:noFill/>
        </p:spPr>
        <p:txBody>
          <a:bodyPr wrap="square" rtlCol="0">
            <a:spAutoFit/>
          </a:bodyPr>
          <a:lstStyle/>
          <a:p>
            <a:pPr marL="342900" indent="-342900">
              <a:buAutoNum type="arabicPeriod"/>
            </a:pPr>
            <a:r>
              <a:rPr kumimoji="1" lang="en-US" altLang="zh-CN" dirty="0">
                <a:latin typeface="Times" pitchFamily="2" charset="0"/>
              </a:rPr>
              <a:t>Lose salient information: “camera” and “three years”</a:t>
            </a:r>
          </a:p>
          <a:p>
            <a:pPr marL="342900" indent="-342900">
              <a:buAutoNum type="arabicPeriod"/>
            </a:pPr>
            <a:r>
              <a:rPr kumimoji="1" lang="en-US" altLang="zh-CN" dirty="0">
                <a:latin typeface="Times" pitchFamily="2" charset="0"/>
              </a:rPr>
              <a:t>Contain redundancy</a:t>
            </a:r>
          </a:p>
          <a:p>
            <a:r>
              <a:rPr kumimoji="1" lang="en-US" altLang="zh-CN" dirty="0">
                <a:latin typeface="Times" pitchFamily="2" charset="0"/>
              </a:rPr>
              <a:t>      (underline)</a:t>
            </a:r>
          </a:p>
        </p:txBody>
      </p:sp>
      <p:pic>
        <p:nvPicPr>
          <p:cNvPr id="10" name="图片 9"/>
          <p:cNvPicPr>
            <a:picLocks noChangeAspect="1"/>
          </p:cNvPicPr>
          <p:nvPr/>
        </p:nvPicPr>
        <p:blipFill rotWithShape="1">
          <a:blip r:embed="rId4"/>
          <a:srcRect b="82667"/>
          <a:stretch/>
        </p:blipFill>
        <p:spPr>
          <a:xfrm>
            <a:off x="150471" y="3355101"/>
            <a:ext cx="6030625" cy="265923"/>
          </a:xfrm>
          <a:prstGeom prst="rect">
            <a:avLst/>
          </a:prstGeom>
        </p:spPr>
      </p:pic>
      <p:pic>
        <p:nvPicPr>
          <p:cNvPr id="2" name="图片 1"/>
          <p:cNvPicPr>
            <a:picLocks noChangeAspect="1"/>
          </p:cNvPicPr>
          <p:nvPr/>
        </p:nvPicPr>
        <p:blipFill rotWithShape="1">
          <a:blip r:embed="rId5"/>
          <a:srcRect r="3905"/>
          <a:stretch/>
        </p:blipFill>
        <p:spPr>
          <a:xfrm>
            <a:off x="138897" y="3596640"/>
            <a:ext cx="6018063" cy="841247"/>
          </a:xfrm>
          <a:prstGeom prst="rect">
            <a:avLst/>
          </a:prstGeom>
        </p:spPr>
      </p:pic>
    </p:spTree>
    <p:extLst>
      <p:ext uri="{BB962C8B-B14F-4D97-AF65-F5344CB8AC3E}">
        <p14:creationId xmlns:p14="http://schemas.microsoft.com/office/powerpoint/2010/main" val="194382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206136" y="1673638"/>
            <a:ext cx="6242920" cy="4976892"/>
          </a:xfrm>
          <a:prstGeom prst="rect">
            <a:avLst/>
          </a:prstGeom>
        </p:spPr>
      </p:pic>
      <p:sp>
        <p:nvSpPr>
          <p:cNvPr id="4" name="内容占位符 3"/>
          <p:cNvSpPr>
            <a:spLocks noGrp="1"/>
          </p:cNvSpPr>
          <p:nvPr>
            <p:ph sz="quarter" idx="10"/>
          </p:nvPr>
        </p:nvSpPr>
        <p:spPr>
          <a:xfrm>
            <a:off x="494025" y="1685678"/>
            <a:ext cx="4291731" cy="4921498"/>
          </a:xfrm>
        </p:spPr>
        <p:txBody>
          <a:bodyPr/>
          <a:lstStyle/>
          <a:p>
            <a:endParaRPr lang="en-US" altLang="zh-CN" dirty="0">
              <a:latin typeface="Times" pitchFamily="2" charset="0"/>
            </a:endParaRPr>
          </a:p>
          <a:p>
            <a:endParaRPr lang="en-US" altLang="zh-CN" b="1" dirty="0">
              <a:latin typeface="Times" pitchFamily="2" charset="0"/>
            </a:endParaRPr>
          </a:p>
          <a:p>
            <a:pPr marL="0" indent="0">
              <a:lnSpc>
                <a:spcPct val="150000"/>
              </a:lnSpc>
              <a:buNone/>
            </a:pPr>
            <a:endParaRPr lang="en-US" altLang="zh-CN" dirty="0">
              <a:latin typeface="Times" pitchFamily="2" charset="0"/>
            </a:endParaRPr>
          </a:p>
        </p:txBody>
      </p:sp>
      <p:sp>
        <p:nvSpPr>
          <p:cNvPr id="3" name="标题 2"/>
          <p:cNvSpPr>
            <a:spLocks noGrp="1"/>
          </p:cNvSpPr>
          <p:nvPr>
            <p:ph type="title"/>
          </p:nvPr>
        </p:nvSpPr>
        <p:spPr>
          <a:xfrm>
            <a:off x="177223" y="947337"/>
            <a:ext cx="8372163" cy="574183"/>
          </a:xfrm>
        </p:spPr>
        <p:txBody>
          <a:bodyPr/>
          <a:lstStyle/>
          <a:p>
            <a:r>
              <a:rPr lang="en-US" altLang="zh-CN" dirty="0"/>
              <a:t>Evaluation</a:t>
            </a:r>
            <a:endParaRPr lang="zh-CN" altLang="en-US" dirty="0"/>
          </a:p>
        </p:txBody>
      </p:sp>
      <p:sp>
        <p:nvSpPr>
          <p:cNvPr id="6" name="内容占位符 3">
            <a:extLst>
              <a:ext uri="{FF2B5EF4-FFF2-40B4-BE49-F238E27FC236}">
                <a16:creationId xmlns:a16="http://schemas.microsoft.com/office/drawing/2014/main" xmlns="" id="{D8A608E2-E6D1-A544-B081-BB360D8E2E16}"/>
              </a:ext>
            </a:extLst>
          </p:cNvPr>
          <p:cNvSpPr txBox="1">
            <a:spLocks/>
          </p:cNvSpPr>
          <p:nvPr/>
        </p:nvSpPr>
        <p:spPr>
          <a:xfrm>
            <a:off x="177223" y="1625276"/>
            <a:ext cx="4291731"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latin typeface="Times" pitchFamily="2" charset="0"/>
              </a:rPr>
              <a:t>ROUGE score </a:t>
            </a:r>
            <a:endParaRPr lang="en-US" altLang="zh-CN" dirty="0">
              <a:latin typeface="Times" pitchFamily="2" charset="0"/>
            </a:endParaRPr>
          </a:p>
          <a:p>
            <a:endParaRPr lang="en-US" altLang="zh-CN" b="1" dirty="0">
              <a:latin typeface="Times" pitchFamily="2" charset="0"/>
            </a:endParaRPr>
          </a:p>
          <a:p>
            <a:pPr marL="0" indent="0">
              <a:lnSpc>
                <a:spcPct val="150000"/>
              </a:lnSpc>
              <a:buFont typeface="Calibri" panose="020F0502020204030204" pitchFamily="34" charset="0"/>
              <a:buNone/>
            </a:pPr>
            <a:endParaRPr lang="en-US" altLang="zh-CN" dirty="0">
              <a:latin typeface="Times" pitchFamily="2" charset="0"/>
            </a:endParaRPr>
          </a:p>
        </p:txBody>
      </p:sp>
      <p:sp>
        <p:nvSpPr>
          <p:cNvPr id="7" name="矩形 6"/>
          <p:cNvSpPr/>
          <p:nvPr/>
        </p:nvSpPr>
        <p:spPr>
          <a:xfrm>
            <a:off x="2060654" y="6271616"/>
            <a:ext cx="6583474" cy="32352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669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291731" cy="4921498"/>
          </a:xfrm>
        </p:spPr>
        <p:txBody>
          <a:bodyPr/>
          <a:lstStyle/>
          <a:p>
            <a:endParaRPr lang="en-US" altLang="zh-CN" dirty="0">
              <a:latin typeface="Times" pitchFamily="2" charset="0"/>
            </a:endParaRPr>
          </a:p>
          <a:p>
            <a:endParaRPr lang="en-US" altLang="zh-CN" b="1" dirty="0">
              <a:latin typeface="Times" pitchFamily="2" charset="0"/>
            </a:endParaRPr>
          </a:p>
          <a:p>
            <a:pPr marL="0" indent="0">
              <a:lnSpc>
                <a:spcPct val="150000"/>
              </a:lnSpc>
              <a:buNone/>
            </a:pPr>
            <a:endParaRPr lang="en-US" altLang="zh-CN" dirty="0">
              <a:latin typeface="Times" pitchFamily="2" charset="0"/>
            </a:endParaRPr>
          </a:p>
        </p:txBody>
      </p:sp>
      <p:sp>
        <p:nvSpPr>
          <p:cNvPr id="3" name="标题 2"/>
          <p:cNvSpPr>
            <a:spLocks noGrp="1"/>
          </p:cNvSpPr>
          <p:nvPr>
            <p:ph type="title"/>
          </p:nvPr>
        </p:nvSpPr>
        <p:spPr/>
        <p:txBody>
          <a:bodyPr/>
          <a:lstStyle/>
          <a:p>
            <a:r>
              <a:rPr lang="en-US" altLang="zh-CN" dirty="0"/>
              <a:t>Evaluation</a:t>
            </a:r>
            <a:endParaRPr lang="zh-CN" altLang="en-US" dirty="0"/>
          </a:p>
        </p:txBody>
      </p:sp>
      <p:sp>
        <p:nvSpPr>
          <p:cNvPr id="6" name="内容占位符 3">
            <a:extLst>
              <a:ext uri="{FF2B5EF4-FFF2-40B4-BE49-F238E27FC236}">
                <a16:creationId xmlns:a16="http://schemas.microsoft.com/office/drawing/2014/main" xmlns="" id="{D8A608E2-E6D1-A544-B081-BB360D8E2E16}"/>
              </a:ext>
            </a:extLst>
          </p:cNvPr>
          <p:cNvSpPr txBox="1">
            <a:spLocks/>
          </p:cNvSpPr>
          <p:nvPr/>
        </p:nvSpPr>
        <p:spPr>
          <a:xfrm>
            <a:off x="646425" y="1838078"/>
            <a:ext cx="4291731"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latin typeface="Times" pitchFamily="2" charset="0"/>
              </a:rPr>
              <a:t>Speed and memory usage</a:t>
            </a:r>
            <a:endParaRPr lang="en-US" altLang="zh-CN" dirty="0">
              <a:latin typeface="Times" pitchFamily="2" charset="0"/>
            </a:endParaRPr>
          </a:p>
          <a:p>
            <a:endParaRPr lang="en-US" altLang="zh-CN" b="1" dirty="0">
              <a:latin typeface="Times" pitchFamily="2" charset="0"/>
            </a:endParaRPr>
          </a:p>
          <a:p>
            <a:pPr marL="0" indent="0">
              <a:lnSpc>
                <a:spcPct val="150000"/>
              </a:lnSpc>
              <a:buFont typeface="Calibri" panose="020F0502020204030204" pitchFamily="34" charset="0"/>
              <a:buNone/>
            </a:pPr>
            <a:endParaRPr lang="en-US" altLang="zh-CN" dirty="0">
              <a:latin typeface="Times" pitchFamily="2" charset="0"/>
            </a:endParaRPr>
          </a:p>
        </p:txBody>
      </p:sp>
      <p:pic>
        <p:nvPicPr>
          <p:cNvPr id="2" name="图片 1"/>
          <p:cNvPicPr>
            <a:picLocks noChangeAspect="1"/>
          </p:cNvPicPr>
          <p:nvPr/>
        </p:nvPicPr>
        <p:blipFill>
          <a:blip r:embed="rId3"/>
          <a:stretch>
            <a:fillRect/>
          </a:stretch>
        </p:blipFill>
        <p:spPr>
          <a:xfrm>
            <a:off x="1072896" y="2568323"/>
            <a:ext cx="6754368" cy="3865184"/>
          </a:xfrm>
          <a:prstGeom prst="rect">
            <a:avLst/>
          </a:prstGeom>
        </p:spPr>
      </p:pic>
    </p:spTree>
    <p:extLst>
      <p:ext uri="{BB962C8B-B14F-4D97-AF65-F5344CB8AC3E}">
        <p14:creationId xmlns:p14="http://schemas.microsoft.com/office/powerpoint/2010/main" val="1786253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6581C84-355C-384B-B76E-E3752A432AC2}"/>
              </a:ext>
            </a:extLst>
          </p:cNvPr>
          <p:cNvSpPr>
            <a:spLocks noGrp="1"/>
          </p:cNvSpPr>
          <p:nvPr>
            <p:ph sz="quarter" idx="10"/>
          </p:nvPr>
        </p:nvSpPr>
        <p:spPr/>
        <p:txBody>
          <a:bodyPr/>
          <a:lstStyle/>
          <a:p>
            <a:r>
              <a:rPr lang="en-US" dirty="0">
                <a:latin typeface="Times New Roman" panose="02020603050405020304" pitchFamily="18" charset="0"/>
                <a:cs typeface="Times New Roman" panose="02020603050405020304" pitchFamily="18" charset="0"/>
              </a:rPr>
              <a:t>Text generation is a hard NLP problem</a:t>
            </a:r>
          </a:p>
          <a:p>
            <a:r>
              <a:rPr lang="en-US" dirty="0">
                <a:latin typeface="Times New Roman" panose="02020603050405020304" pitchFamily="18" charset="0"/>
                <a:cs typeface="Times New Roman" panose="02020603050405020304" pitchFamily="18" charset="0"/>
              </a:rPr>
              <a:t>To enable machine to speak/write/interact like human is the ultimate goal of AI</a:t>
            </a:r>
          </a:p>
          <a:p>
            <a:r>
              <a:rPr lang="en-US" dirty="0">
                <a:latin typeface="Times New Roman" panose="02020603050405020304" pitchFamily="18" charset="0"/>
                <a:cs typeface="Times New Roman" panose="02020603050405020304" pitchFamily="18" charset="0"/>
              </a:rPr>
              <a:t>Some of the techniques we developed can be applied in certain limited scenarios but are not completely generalized</a:t>
            </a:r>
          </a:p>
          <a:p>
            <a:r>
              <a:rPr lang="en-US" dirty="0">
                <a:latin typeface="Times New Roman" panose="02020603050405020304" pitchFamily="18" charset="0"/>
                <a:cs typeface="Times New Roman" panose="02020603050405020304" pitchFamily="18" charset="0"/>
              </a:rPr>
              <a:t>Evaluation is a big challenge for text generation</a:t>
            </a:r>
          </a:p>
          <a:p>
            <a:r>
              <a:rPr lang="en-US" dirty="0">
                <a:latin typeface="Times New Roman" panose="02020603050405020304" pitchFamily="18" charset="0"/>
                <a:cs typeface="Times New Roman" panose="02020603050405020304" pitchFamily="18" charset="0"/>
              </a:rPr>
              <a:t>There’s still a lot of work to be done!</a:t>
            </a:r>
          </a:p>
        </p:txBody>
      </p:sp>
      <p:sp>
        <p:nvSpPr>
          <p:cNvPr id="3" name="Title 2">
            <a:extLst>
              <a:ext uri="{FF2B5EF4-FFF2-40B4-BE49-F238E27FC236}">
                <a16:creationId xmlns:a16="http://schemas.microsoft.com/office/drawing/2014/main" xmlns="" id="{B53FC718-9FCF-3746-B0D2-20DD40EDCD6E}"/>
              </a:ext>
            </a:extLst>
          </p:cNvPr>
          <p:cNvSpPr>
            <a:spLocks noGrp="1"/>
          </p:cNvSpPr>
          <p:nvPr>
            <p:ph type="title"/>
          </p:nvPr>
        </p:nvSpPr>
        <p:spPr/>
        <p:txBody>
          <a:bodyPr/>
          <a:lstStyle/>
          <a:p>
            <a:r>
              <a:rPr lang="en-US" dirty="0"/>
              <a:t>To Sum Up My Talk ..</a:t>
            </a:r>
          </a:p>
        </p:txBody>
      </p:sp>
    </p:spTree>
    <p:extLst>
      <p:ext uri="{BB962C8B-B14F-4D97-AF65-F5344CB8AC3E}">
        <p14:creationId xmlns:p14="http://schemas.microsoft.com/office/powerpoint/2010/main" val="724828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ea typeface="+mn-ea"/>
              </a:rPr>
              <a:t>Questions?</a:t>
            </a:r>
            <a:endParaRPr lang="zh-CN" altLang="en-US" dirty="0">
              <a:ea typeface="+mn-ea"/>
            </a:endParaRPr>
          </a:p>
        </p:txBody>
      </p:sp>
    </p:spTree>
    <p:extLst>
      <p:ext uri="{BB962C8B-B14F-4D97-AF65-F5344CB8AC3E}">
        <p14:creationId xmlns:p14="http://schemas.microsoft.com/office/powerpoint/2010/main" val="136297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Task Description</a:t>
            </a:r>
            <a:endParaRPr lang="zh-CN" altLang="en-US" sz="2400" dirty="0">
              <a:solidFill>
                <a:schemeClr val="tx1">
                  <a:lumMod val="75000"/>
                  <a:lumOff val="25000"/>
                </a:schemeClr>
              </a:solidFill>
              <a:latin typeface="Times" pitchFamily="2" charset="0"/>
            </a:endParaRP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Motivation</a:t>
            </a:r>
            <a:endParaRPr lang="zh-CN" altLang="en-US" sz="2400" dirty="0">
              <a:solidFill>
                <a:schemeClr val="tx1">
                  <a:lumMod val="75000"/>
                  <a:lumOff val="25000"/>
                </a:schemeClr>
              </a:solidFill>
              <a:latin typeface="Times" pitchFamily="2" charset="0"/>
            </a:endParaRP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Approach</a:t>
            </a:r>
            <a:endParaRPr lang="zh-CN" altLang="en-US" sz="2400" dirty="0">
              <a:solidFill>
                <a:schemeClr val="tx1">
                  <a:lumMod val="75000"/>
                  <a:lumOff val="25000"/>
                </a:schemeClr>
              </a:solidFill>
              <a:latin typeface="Times" pitchFamily="2" charset="0"/>
            </a:endParaRP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en-US" altLang="zh-CN" sz="2400" dirty="0">
                <a:solidFill>
                  <a:schemeClr val="tx1">
                    <a:lumMod val="75000"/>
                    <a:lumOff val="25000"/>
                  </a:schemeClr>
                </a:solidFill>
                <a:latin typeface="Times" pitchFamily="2" charset="0"/>
              </a:rPr>
              <a:t>Evaluation</a:t>
            </a:r>
            <a:endParaRPr lang="zh-CN" altLang="en-US" sz="2400" dirty="0">
              <a:solidFill>
                <a:schemeClr val="tx1">
                  <a:lumMod val="75000"/>
                  <a:lumOff val="25000"/>
                </a:schemeClr>
              </a:solidFill>
              <a:latin typeface="Times" pitchFamily="2" charset="0"/>
            </a:endParaRPr>
          </a:p>
        </p:txBody>
      </p:sp>
    </p:spTree>
    <p:extLst>
      <p:ext uri="{BB962C8B-B14F-4D97-AF65-F5344CB8AC3E}">
        <p14:creationId xmlns:p14="http://schemas.microsoft.com/office/powerpoint/2010/main" val="3595279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174962" cy="4921498"/>
          </a:xfrm>
        </p:spPr>
        <p:txBody>
          <a:bodyPr/>
          <a:lstStyle/>
          <a:p>
            <a:r>
              <a:rPr lang="en-US" altLang="zh-CN" b="1" dirty="0">
                <a:latin typeface="Times" pitchFamily="2" charset="0"/>
              </a:rPr>
              <a:t>Sequential Models </a:t>
            </a:r>
          </a:p>
          <a:p>
            <a:r>
              <a:rPr lang="en-US" altLang="zh-CN" b="1" dirty="0">
                <a:latin typeface="Times" pitchFamily="2" charset="0"/>
              </a:rPr>
              <a:t>Hierarchical Models </a:t>
            </a:r>
          </a:p>
          <a:p>
            <a:r>
              <a:rPr lang="en-US" altLang="zh-CN" b="1" dirty="0">
                <a:latin typeface="Times" pitchFamily="2" charset="0"/>
              </a:rPr>
              <a:t>Pre-trained Language Models</a:t>
            </a:r>
          </a:p>
          <a:p>
            <a:pPr marL="0" indent="0">
              <a:lnSpc>
                <a:spcPct val="150000"/>
              </a:lnSpc>
              <a:buNone/>
            </a:pPr>
            <a:endParaRPr lang="en-US" altLang="zh-CN" dirty="0">
              <a:latin typeface="Times" pitchFamily="2" charset="0"/>
            </a:endParaRPr>
          </a:p>
        </p:txBody>
      </p:sp>
      <p:sp>
        <p:nvSpPr>
          <p:cNvPr id="3" name="标题 2"/>
          <p:cNvSpPr>
            <a:spLocks noGrp="1"/>
          </p:cNvSpPr>
          <p:nvPr>
            <p:ph type="title"/>
          </p:nvPr>
        </p:nvSpPr>
        <p:spPr/>
        <p:txBody>
          <a:bodyPr/>
          <a:lstStyle/>
          <a:p>
            <a:r>
              <a:rPr lang="en-US" altLang="zh-CN" dirty="0"/>
              <a:t>Previous</a:t>
            </a:r>
            <a:r>
              <a:rPr lang="zh-CN" altLang="en-US" dirty="0"/>
              <a:t> </a:t>
            </a:r>
            <a:r>
              <a:rPr lang="en-US" altLang="zh-CN" dirty="0"/>
              <a:t>Work</a:t>
            </a:r>
            <a:endParaRPr lang="zh-CN" altLang="en-US" dirty="0"/>
          </a:p>
        </p:txBody>
      </p:sp>
    </p:spTree>
    <p:extLst>
      <p:ext uri="{BB962C8B-B14F-4D97-AF65-F5344CB8AC3E}">
        <p14:creationId xmlns:p14="http://schemas.microsoft.com/office/powerpoint/2010/main" val="3451635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E85ED6A3-AC43-5D4E-B68C-B4EBC0B1F878}"/>
              </a:ext>
            </a:extLst>
          </p:cNvPr>
          <p:cNvPicPr>
            <a:picLocks noChangeAspect="1"/>
          </p:cNvPicPr>
          <p:nvPr/>
        </p:nvPicPr>
        <p:blipFill>
          <a:blip r:embed="rId2"/>
          <a:stretch>
            <a:fillRect/>
          </a:stretch>
        </p:blipFill>
        <p:spPr>
          <a:xfrm>
            <a:off x="745839" y="1942128"/>
            <a:ext cx="7583741" cy="4169261"/>
          </a:xfrm>
          <a:prstGeom prst="rect">
            <a:avLst/>
          </a:prstGeom>
        </p:spPr>
      </p:pic>
      <p:sp>
        <p:nvSpPr>
          <p:cNvPr id="2" name="矩形 1">
            <a:extLst>
              <a:ext uri="{FF2B5EF4-FFF2-40B4-BE49-F238E27FC236}">
                <a16:creationId xmlns:a16="http://schemas.microsoft.com/office/drawing/2014/main" xmlns="" id="{8A124C4F-7931-4B44-88AC-3BB329510D18}"/>
              </a:ext>
            </a:extLst>
          </p:cNvPr>
          <p:cNvSpPr/>
          <p:nvPr/>
        </p:nvSpPr>
        <p:spPr>
          <a:xfrm>
            <a:off x="422910" y="1811114"/>
            <a:ext cx="3268980" cy="1569660"/>
          </a:xfrm>
          <a:prstGeom prst="rect">
            <a:avLst/>
          </a:prstGeom>
        </p:spPr>
        <p:txBody>
          <a:bodyPr wrap="square">
            <a:spAutoFit/>
          </a:bodyPr>
          <a:lstStyle/>
          <a:p>
            <a:pPr marL="285750" indent="-285750">
              <a:buFont typeface="Arial" panose="020B0604020202020204" pitchFamily="34" charset="0"/>
              <a:buChar char="•"/>
            </a:pPr>
            <a:r>
              <a:rPr lang="en-US" altLang="zh-CN" sz="1600" dirty="0">
                <a:latin typeface="Times" pitchFamily="2" charset="0"/>
              </a:rPr>
              <a:t>Concatenate the history utterances into a long sequence</a:t>
            </a:r>
          </a:p>
          <a:p>
            <a:pPr marL="285750" indent="-285750">
              <a:buFont typeface="Arial" panose="020B0604020202020204" pitchFamily="34" charset="0"/>
              <a:buChar char="•"/>
            </a:pPr>
            <a:r>
              <a:rPr lang="en-US" altLang="zh-CN" sz="1600" dirty="0">
                <a:latin typeface="Times" pitchFamily="2" charset="0"/>
              </a:rPr>
              <a:t>Try to capture the similarities between this sequence and the response</a:t>
            </a:r>
          </a:p>
          <a:p>
            <a:pPr marL="285750" indent="-285750">
              <a:buFont typeface="Arial" panose="020B0604020202020204" pitchFamily="34" charset="0"/>
              <a:buChar char="•"/>
            </a:pPr>
            <a:r>
              <a:rPr lang="en-US" altLang="zh-CN" sz="1600" dirty="0">
                <a:latin typeface="Times" pitchFamily="2" charset="0"/>
              </a:rPr>
              <a:t>Give a matching score. </a:t>
            </a:r>
          </a:p>
        </p:txBody>
      </p:sp>
      <p:sp>
        <p:nvSpPr>
          <p:cNvPr id="5" name="标题 2">
            <a:extLst>
              <a:ext uri="{FF2B5EF4-FFF2-40B4-BE49-F238E27FC236}">
                <a16:creationId xmlns:a16="http://schemas.microsoft.com/office/drawing/2014/main" xmlns="" id="{3472CCA8-8DB5-184F-B815-9A774A898551}"/>
              </a:ext>
            </a:extLst>
          </p:cNvPr>
          <p:cNvSpPr>
            <a:spLocks noGrp="1"/>
          </p:cNvSpPr>
          <p:nvPr>
            <p:ph type="title"/>
          </p:nvPr>
        </p:nvSpPr>
        <p:spPr>
          <a:xfrm>
            <a:off x="494024" y="974277"/>
            <a:ext cx="8372163" cy="574183"/>
          </a:xfrm>
        </p:spPr>
        <p:txBody>
          <a:bodyPr/>
          <a:lstStyle/>
          <a:p>
            <a:r>
              <a:rPr lang="en-US" altLang="zh-CN" dirty="0"/>
              <a:t>Sequential Models</a:t>
            </a:r>
            <a:endParaRPr lang="zh-CN" altLang="en-US" dirty="0"/>
          </a:p>
        </p:txBody>
      </p:sp>
    </p:spTree>
    <p:extLst>
      <p:ext uri="{BB962C8B-B14F-4D97-AF65-F5344CB8AC3E}">
        <p14:creationId xmlns:p14="http://schemas.microsoft.com/office/powerpoint/2010/main" val="33949782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4.3"/>
</p:tagLst>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1623</TotalTime>
  <Words>2711</Words>
  <Application>Microsoft Office PowerPoint</Application>
  <PresentationFormat>On-screen Show (4:3)</PresentationFormat>
  <Paragraphs>495</Paragraphs>
  <Slides>67</Slides>
  <Notes>28</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2016-VI主题-蓝</vt:lpstr>
      <vt:lpstr>Recent Advances in Dialogue and Text Generation at ADAPT-Lab </vt:lpstr>
      <vt:lpstr>Contents</vt:lpstr>
      <vt:lpstr>SJTU-ADAPT</vt:lpstr>
      <vt:lpstr>Multi-turn Dialogue Response Selection</vt:lpstr>
      <vt:lpstr>Contents</vt:lpstr>
      <vt:lpstr>Task Description</vt:lpstr>
      <vt:lpstr>Contents</vt:lpstr>
      <vt:lpstr>Previous Work</vt:lpstr>
      <vt:lpstr>Sequential Models</vt:lpstr>
      <vt:lpstr>Hierarchical Models</vt:lpstr>
      <vt:lpstr>Pretrained Language Models</vt:lpstr>
      <vt:lpstr>Motivation</vt:lpstr>
      <vt:lpstr>Motivation -- multi-party</vt:lpstr>
      <vt:lpstr>Motivation -- two-party</vt:lpstr>
      <vt:lpstr>Contents</vt:lpstr>
      <vt:lpstr>Approach</vt:lpstr>
      <vt:lpstr>Approach</vt:lpstr>
      <vt:lpstr>Contents</vt:lpstr>
      <vt:lpstr>Evaluation</vt:lpstr>
      <vt:lpstr>Evaluation</vt:lpstr>
      <vt:lpstr>Evaluation</vt:lpstr>
      <vt:lpstr>Evaluation</vt:lpstr>
      <vt:lpstr>Clarification Question Generation</vt:lpstr>
      <vt:lpstr>Contents</vt:lpstr>
      <vt:lpstr>Motivation - StackExchange</vt:lpstr>
      <vt:lpstr>Motivation - Amazon</vt:lpstr>
      <vt:lpstr>The proposed writing assistant</vt:lpstr>
      <vt:lpstr>Challenge</vt:lpstr>
      <vt:lpstr>Contents</vt:lpstr>
      <vt:lpstr>Finding</vt:lpstr>
      <vt:lpstr>Approach: KPCNet</vt:lpstr>
      <vt:lpstr>Keyword predictor</vt:lpstr>
      <vt:lpstr>Keyword selection</vt:lpstr>
      <vt:lpstr>Keyword conditioned generation</vt:lpstr>
      <vt:lpstr>Contents</vt:lpstr>
      <vt:lpstr>Compared systems</vt:lpstr>
      <vt:lpstr>KPCNet(cluster) Analysis</vt:lpstr>
      <vt:lpstr>Comparison</vt:lpstr>
      <vt:lpstr>Analysis</vt:lpstr>
      <vt:lpstr>Contents</vt:lpstr>
      <vt:lpstr>CQ for Information Retrieval</vt:lpstr>
      <vt:lpstr>CQ for dialogue system</vt:lpstr>
      <vt:lpstr>Contents</vt:lpstr>
      <vt:lpstr>Conclusions</vt:lpstr>
      <vt:lpstr>Neural Abstractive Summarization by Extractor-Abstractor Framework</vt:lpstr>
      <vt:lpstr>Contents</vt:lpstr>
      <vt:lpstr>Task Description</vt:lpstr>
      <vt:lpstr>Contents</vt:lpstr>
      <vt:lpstr>Motivation</vt:lpstr>
      <vt:lpstr>Abstractive Summarization — finance news from China Daily </vt:lpstr>
      <vt:lpstr>Motivation – select salient sentences</vt:lpstr>
      <vt:lpstr>Motivation – Paraphrase the selected content</vt:lpstr>
      <vt:lpstr>Extractor-Abstractor Model</vt:lpstr>
      <vt:lpstr>Contents</vt:lpstr>
      <vt:lpstr>Approach– Create set-level pseudo summaries</vt:lpstr>
      <vt:lpstr>Approach– Keyword-based extractor</vt:lpstr>
      <vt:lpstr>Approach– abstractor</vt:lpstr>
      <vt:lpstr>Approach: Extractor-Abstractor Model</vt:lpstr>
      <vt:lpstr>Reinforcement Learning:  End-to-end</vt:lpstr>
      <vt:lpstr>Contents</vt:lpstr>
      <vt:lpstr>Evaluation</vt:lpstr>
      <vt:lpstr>Evaluation</vt:lpstr>
      <vt:lpstr>Evaluation</vt:lpstr>
      <vt:lpstr>Evaluation</vt:lpstr>
      <vt:lpstr>Evaluation</vt:lpstr>
      <vt:lpstr>To Sum Up My Talk ..</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kzhu</cp:lastModifiedBy>
  <cp:revision>83</cp:revision>
  <dcterms:created xsi:type="dcterms:W3CDTF">2016-04-20T02:59:17Z</dcterms:created>
  <dcterms:modified xsi:type="dcterms:W3CDTF">2020-06-23T06:45:59Z</dcterms:modified>
</cp:coreProperties>
</file>